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34"/>
  </p:notesMasterIdLst>
  <p:sldIdLst>
    <p:sldId id="666" r:id="rId3"/>
    <p:sldId id="667" r:id="rId4"/>
    <p:sldId id="757" r:id="rId5"/>
    <p:sldId id="755" r:id="rId6"/>
    <p:sldId id="760" r:id="rId7"/>
    <p:sldId id="766" r:id="rId8"/>
    <p:sldId id="767" r:id="rId9"/>
    <p:sldId id="676" r:id="rId10"/>
    <p:sldId id="677" r:id="rId11"/>
    <p:sldId id="761" r:id="rId12"/>
    <p:sldId id="674" r:id="rId13"/>
    <p:sldId id="671" r:id="rId14"/>
    <p:sldId id="719" r:id="rId15"/>
    <p:sldId id="670" r:id="rId16"/>
    <p:sldId id="678" r:id="rId17"/>
    <p:sldId id="679" r:id="rId18"/>
    <p:sldId id="768" r:id="rId19"/>
    <p:sldId id="769" r:id="rId20"/>
    <p:sldId id="723" r:id="rId21"/>
    <p:sldId id="770" r:id="rId22"/>
    <p:sldId id="771" r:id="rId23"/>
    <p:sldId id="772" r:id="rId24"/>
    <p:sldId id="773" r:id="rId25"/>
    <p:sldId id="774" r:id="rId26"/>
    <p:sldId id="775" r:id="rId27"/>
    <p:sldId id="684" r:id="rId28"/>
    <p:sldId id="776" r:id="rId29"/>
    <p:sldId id="777" r:id="rId30"/>
    <p:sldId id="680" r:id="rId31"/>
    <p:sldId id="681" r:id="rId32"/>
    <p:sldId id="778" r:id="rId33"/>
  </p:sldIdLst>
  <p:sldSz cx="12192000" cy="7561263"/>
  <p:notesSz cx="6807200" cy="99393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3399FF"/>
    <a:srgbClr val="FFFF99"/>
    <a:srgbClr val="629DD1"/>
    <a:srgbClr val="0066FF"/>
    <a:srgbClr val="FF7C80"/>
    <a:srgbClr val="CC99FF"/>
    <a:srgbClr val="FFCC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9" autoAdjust="0"/>
    <p:restoredTop sz="94660" autoAdjust="0"/>
  </p:normalViewPr>
  <p:slideViewPr>
    <p:cSldViewPr snapToGrid="0">
      <p:cViewPr>
        <p:scale>
          <a:sx n="85" d="100"/>
          <a:sy n="85" d="100"/>
        </p:scale>
        <p:origin x="-72" y="-234"/>
      </p:cViewPr>
      <p:guideLst>
        <p:guide orient="horz" pos="2382"/>
        <p:guide pos="3840"/>
      </p:guideLst>
    </p:cSldViewPr>
  </p:slideViewPr>
  <p:outlineViewPr>
    <p:cViewPr>
      <p:scale>
        <a:sx n="33" d="100"/>
        <a:sy n="33" d="100"/>
      </p:scale>
      <p:origin x="0" y="3317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-2688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A7E9F-6F27-4C02-A8A9-286449D9AC71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zh-TW" altLang="en-US"/>
        </a:p>
      </dgm:t>
    </dgm:pt>
    <dgm:pt modelId="{86160772-E5EF-411C-BE50-6A57D13C0CCD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友善新創環境</a:t>
          </a:r>
          <a:endParaRPr lang="zh-TW" altLang="en-US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3E53CDA3-8E63-4733-B5A2-19CB8DCDF10E}" type="parTrans" cxnId="{4D0F786A-8371-4033-8CAE-C08CE3C3015F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58B489D1-2C1D-4923-835A-F62B2719F04F}" type="sibTrans" cxnId="{4D0F786A-8371-4033-8CAE-C08CE3C3015F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2C3D2FE8-59B0-456A-AA01-76B50C0EA1E1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公司得發無面額股：真實反應公司的價值也使股票發行價格更有彈性。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(§156)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D7C34F2F-86EB-404F-BAA4-CEDFDC95CE37}" type="parTrans" cxnId="{F1866509-6A29-4ACF-9AEA-220D125BA5B4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90DC8698-6C25-4FCE-AE89-CDB4B373BF63}" type="sibTrans" cxnId="{F1866509-6A29-4ACF-9AEA-220D125BA5B4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B48DE40C-D500-47A9-BCA0-9AC50666AC96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新增多種特別股類型如黃金股，讓公司可以有更靈活的股權設計，以利吸引投資。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(§157)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792B348-241A-4D4A-B852-D92AC13CA556}" type="parTrans" cxnId="{F8714AD9-51DD-4540-B0E3-E009F73CEB92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04503E71-D111-44F4-B6C6-9E49DB84576F}" type="sibTrans" cxnId="{F8714AD9-51DD-4540-B0E3-E009F73CEB92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93C30ED2-1D5A-4C08-8C44-CD0D6B1EC24C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企業經營彈性</a:t>
          </a:r>
          <a:endParaRPr lang="zh-TW" altLang="en-US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070C7268-47C7-4137-AD8B-59EFF2F9E2E7}" type="parTrans" cxnId="{795E56B0-0EC6-4813-B763-3520CC82B207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8E0E221E-C0E7-4C1D-A0E8-5A90F50A56A6}" type="sibTrans" cxnId="{795E56B0-0EC6-4813-B763-3520CC82B207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9C1FF906-3672-4F6A-91C5-A18460A5D567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公司可只設一董或二董，不強制設三董，減輕公司人事成本。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(§192)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4F9130D3-A670-4504-88A5-55728D34318A}" type="parTrans" cxnId="{AFFA1230-0AFE-4BF9-97C0-36305AA8A89E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AEC9E5D1-DDF7-40D6-AACE-2A99CE6E50E7}" type="sibTrans" cxnId="{AFFA1230-0AFE-4BF9-97C0-36305AA8A89E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9B92F106-4FB4-4CD9-A298-DF19556406D1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保障股東權益</a:t>
          </a:r>
          <a:endParaRPr lang="zh-TW" altLang="en-US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D029FB7D-646A-4F47-83DE-FA5085517548}" type="parTrans" cxnId="{444918B8-EDAA-48A6-9143-42EF3C543681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3FC95CFC-5940-4E72-BF36-166CBD71CA72}" type="sibTrans" cxnId="{444918B8-EDAA-48A6-9143-42EF3C543681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CE302366-386E-4ACA-A93B-6FA37DD78224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增列股東會不得以臨時動議提出之事由，防止股東會突襲。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(§172)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86707ABD-3B38-497B-8CDC-164B4562953A}" type="parTrans" cxnId="{6DF637A6-6C63-4C00-902F-BC6957C13910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C97CAA6D-37BE-45F3-A316-616E013E4854}" type="sibTrans" cxnId="{6DF637A6-6C63-4C00-902F-BC6957C13910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332EED96-87C3-4BC1-988B-9C784457E2CD}">
      <dgm:prSet/>
      <dgm:spPr/>
      <dgm:t>
        <a:bodyPr/>
        <a:lstStyle/>
        <a:p>
          <a:r>
            <a:rPr lang="zh-TW" altLang="en-US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強化公司治理</a:t>
          </a:r>
          <a:endParaRPr lang="zh-TW" altLang="en-US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A031C9F1-7945-4882-BF7B-D0151AC01F55}" type="parTrans" cxnId="{43DD51A8-EA2F-4A5D-B041-4C0F1C540E3A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CB9B47A5-AA83-4ADD-BBC8-73557DB8E178}" type="sibTrans" cxnId="{43DD51A8-EA2F-4A5D-B041-4C0F1C540E3A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28067B01-789A-4871-B21E-581036881A3B}">
      <dgm:prSet/>
      <dgm:spPr/>
      <dgm:t>
        <a:bodyPr/>
        <a:lstStyle/>
        <a:p>
          <a:r>
            <a:rPr lang="zh-TW" altLang="en-US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與國際接軌</a:t>
          </a:r>
          <a:endParaRPr lang="zh-TW" altLang="en-US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69FFD9F6-6E82-417E-8F31-DCA0D24B4C21}" type="parTrans" cxnId="{D742137A-5A7D-4A5A-9365-A1D92CC839CA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308CA2AC-D604-4FF2-9A41-ADC01AA82481}" type="sibTrans" cxnId="{D742137A-5A7D-4A5A-9365-A1D92CC839CA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03328845-9BF7-4C6E-9458-6C669D827DD3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董事長不召開董事會，過半董事得自行召開，解決僵局。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(§203-1)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A3FF7B59-540E-4060-9780-6B6A1C18CF7C}" type="parTrans" cxnId="{2AB3C67F-2688-4860-B89C-F79E3707198F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BAB1BBA0-C944-4295-A493-15553361B906}" type="sibTrans" cxnId="{2AB3C67F-2688-4860-B89C-F79E3707198F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3F812CBC-286E-439C-B37A-B802086D325A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公司可以每季或每半年分紅，有利投資人及早收回投資，提高投資意願。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(§228-1)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CD6E3EF2-A6DE-4D36-9E8E-5D4B46507E27}" type="parTrans" cxnId="{6D7CA790-74E3-4328-837E-BB5AB04143DF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BCEBBBC6-F00F-4D26-81B7-9C360A71773A}" type="sibTrans" cxnId="{6D7CA790-74E3-4328-837E-BB5AB04143DF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5C8057D3-5EB8-4888-99DE-0D11550A0AB6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刪除發起人持股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1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年的限制，有利新創吸引投資。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(§163)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BAF95065-1B49-4DE9-8CCE-42EDBB3B87B4}" type="parTrans" cxnId="{9DA78309-CF97-4CCC-B152-6F0510DB58A9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037C9298-BF78-43E0-82AE-2EF8808BE6C2}" type="sibTrans" cxnId="{9DA78309-CF97-4CCC-B152-6F0510DB58A9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AB690558-5512-4743-9831-6B5AEC459BC3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擴大員工獎酬工具如庫藏股、員工酬勞及新股認購權的發放對象，可及於母子公司，有利集團企業留住人才。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(§§167-1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167-2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235-1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267)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6772838F-F720-4E4C-A6E6-F6E4C34C8053}" type="parTrans" cxnId="{FD15A405-0C34-488D-893C-8E493CC19851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127762E0-1A49-4573-8E3E-A339CB381E72}" type="sibTrans" cxnId="{FD15A405-0C34-488D-893C-8E493CC19851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1332F3F1-EEB2-491A-B10A-D88BA1FE00C3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廢除外國公司認許制度，符合國際潮流。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(§4</a:t>
          </a:r>
          <a:r>
            <a:rPr lang="zh-TW" altLang="en-US" sz="1600" b="1" dirty="0" smtClean="0">
              <a:solidFill>
                <a:srgbClr val="00B050"/>
              </a:solidFill>
              <a:latin typeface="標楷體"/>
              <a:ea typeface="標楷體"/>
              <a:cs typeface="+mn-ea"/>
              <a:sym typeface="+mn-lt"/>
            </a:rPr>
            <a:t>、</a:t>
          </a:r>
          <a:r>
            <a:rPr lang="en-US" altLang="zh-TW" sz="1600" b="1" dirty="0" smtClean="0">
              <a:solidFill>
                <a:srgbClr val="00B050"/>
              </a:solidFill>
              <a:latin typeface="標楷體"/>
              <a:ea typeface="標楷體"/>
              <a:cs typeface="+mn-ea"/>
              <a:sym typeface="+mn-lt"/>
            </a:rPr>
            <a:t>370~385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134B16C8-AA7D-4CAE-A16E-F4D649555CF5}" type="parTrans" cxnId="{8E453D16-F559-493E-B87B-022C1DAC12C5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FC0B791F-AB45-4BF1-9667-9C18420B7286}" type="sibTrans" cxnId="{8E453D16-F559-493E-B87B-022C1DAC12C5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EB258F78-D92B-4C3D-9543-4113D6995EC6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新增公司外文名稱登記，以利企業進行跨國業務，提升國際識別度。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(§392-1)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A9FB35E7-899B-4AEA-A701-A2CB00149042}" type="parTrans" cxnId="{641FF4EC-4302-4E49-AABF-7A5A15182E10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00FBC8A1-DA14-46A1-B206-BD5F0D2F5921}" type="sibTrans" cxnId="{641FF4EC-4302-4E49-AABF-7A5A15182E10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3B807761-8AB4-40D9-AB63-A3873E98D379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繼續持有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3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個月以上之過半股份股東得自行召集股東臨時會，不須經主管機關許可。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(§173-1)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91AF7C70-46D2-4B81-BC90-08B937B798B2}" type="parTrans" cxnId="{518C9B07-E7AC-4214-B9E6-2090EF9ED22A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94DBD9C0-9186-49A4-A667-8208066A1FDC}" type="sibTrans" cxnId="{518C9B07-E7AC-4214-B9E6-2090EF9ED22A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0554D534-FEC3-4E7A-A5D9-5822ADC7DB52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董事會不得任意剔除股東提名之董監事候選人，保障股東提名權。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(§192-1)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4AB4E079-ABA7-4CF5-9D19-36E7DE1DAF66}" type="parTrans" cxnId="{0D9B3996-6D65-4FE3-848E-988930F0F4A7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B7DF1C09-5774-4F30-B779-6CABB8154353}" type="sibTrans" cxnId="{0D9B3996-6D65-4FE3-848E-988930F0F4A7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717D5A05-DFB4-4936-994D-0EC505F12D88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非公發公司可發行無實體股票、公司債，符合無紙化潮流。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(§161-2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257-2)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DEA620E1-0F56-49D6-9070-E4BD0CF43E0D}" type="parTrans" cxnId="{8947312B-62EC-430D-AADF-2B45AE2A0356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AD523112-8AFC-49BE-856D-98637D19BAFB}" type="sibTrans" cxnId="{8947312B-62EC-430D-AADF-2B45AE2A0356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DD472DA8-59FA-4E68-A6EE-5D38D9C217C8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增訂數位化措施，並強化公司登記電子化。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(§§28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28-1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172-1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172-2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387)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6AD3389A-E432-4E26-ADED-F630205F9A37}" type="parTrans" cxnId="{AAC87783-1F5F-40E5-9B51-0F134B2B1AC5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A6FE65E4-D376-4061-80D9-401DEFDBF2B2}" type="sibTrans" cxnId="{AAC87783-1F5F-40E5-9B51-0F134B2B1AC5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C5C2A2B4-38AF-413A-B217-40115331E065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董事之配偶、二親等內血親或有母子關係之公司，與公司交易時，董事也要揭露說明。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(§206)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873941FA-1C1C-47C2-89FB-87BA10BA234C}" type="parTrans" cxnId="{7B3389D8-48DC-4558-8976-7FFA7CF35593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1D92305E-8E69-4DFA-A0C2-1133F8EB6A2F}" type="sibTrans" cxnId="{7B3389D8-48DC-4558-8976-7FFA7CF35593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539F7FC6-2055-49D3-A949-717C0871D0F7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保障股東提案權，公司不得任意剔除股東提案。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(§172-1)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E8F1EFEE-0B4A-4CA5-9DE5-0FDFA95FD1FE}" type="parTrans" cxnId="{D0D8F6BC-A4AD-48B4-B0D1-8074B852E3D5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A6AC826C-BB65-4384-8E64-6D096745614A}" type="sibTrans" cxnId="{D0D8F6BC-A4AD-48B4-B0D1-8074B852E3D5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3F6000B2-8AE7-41D2-892B-876975AC2293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確保召集權人得取得股東名簿，明定公司或股代不得拒絕提供。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(§210-1)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3824B26F-D789-44AF-9571-2C17961A7A2F}" type="parTrans" cxnId="{1F8549D9-4567-419C-9008-EA2E97465D33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FE8B856D-4858-433F-AC51-7DE698EC22F8}" type="sibTrans" cxnId="{1F8549D9-4567-419C-9008-EA2E97465D33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AE47A485-84E0-4B8F-AA06-7D1491E2D566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降低少數股東提起訴訟之門檻，並明定裁判費超過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60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萬元部分暫免徵收。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(§214)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527A2E68-7617-4F07-8874-234421C44121}" type="parTrans" cxnId="{6367976A-CDB7-40C7-AD45-340DFFC6B495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A6E3F17B-F66F-460C-9FA3-34BB96E622B7}" type="sibTrans" cxnId="{6367976A-CDB7-40C7-AD45-340DFFC6B495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AEDB4A53-7E23-4497-A38F-47335FE297BD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明定公司經營業務得採行增進公共利益之行為。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89C0716B-6C52-4B35-8453-8C85FF6CCF43}" type="parTrans" cxnId="{05665BDA-7041-4537-99D7-247EAA056062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1CC4DD2E-7142-4DA0-9665-00B6F029B9B8}" type="sibTrans" cxnId="{05665BDA-7041-4537-99D7-247EAA056062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6258CF02-C860-47F7-AB87-8CF0927248EB}">
      <dgm:prSet/>
      <dgm:spPr/>
      <dgm:t>
        <a:bodyPr/>
        <a:lstStyle/>
        <a:p>
          <a:r>
            <a:rPr lang="zh-TW" altLang="en-US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增加法人透明度</a:t>
          </a:r>
          <a:endParaRPr lang="zh-TW" altLang="en-US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A9342379-3AAB-4F98-97A9-7ED264F56FAF}" type="parTrans" cxnId="{2391D42D-3FD0-4A85-8CFB-BB52918FF168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83475FD0-09CE-4120-9FD1-A15B93434E5D}" type="sibTrans" cxnId="{2391D42D-3FD0-4A85-8CFB-BB52918FF168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DBC42EA8-26A6-4BFA-B43B-F32883307DB3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為因應國際洗錢防制評鑑，新增董監事及股東等資料的申報義務。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(§22-1)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163A4A26-E8E4-413B-8F3D-00A33D8F1528}" type="parTrans" cxnId="{3F8F4430-397D-4865-AA63-741DD46F6052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4E940A0D-2F1E-4BFC-9137-5D8BF555C166}" type="sibTrans" cxnId="{3F8F4430-397D-4865-AA63-741DD46F6052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B51256E1-B883-40E8-9C35-CC8A53FE9762}">
      <dgm:prSet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廢除無記名股票，避免無記名股票成為洗錢工具。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(§137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等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C0DB1FB8-9B86-408F-A4CB-E86A96F8AC4E}" type="parTrans" cxnId="{57F68388-D502-4062-BF53-1D2C7E14985D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16DCAAF2-2182-4024-B146-127AF9C8DA05}" type="sibTrans" cxnId="{57F68388-D502-4062-BF53-1D2C7E14985D}">
      <dgm:prSet/>
      <dgm:spPr/>
      <dgm:t>
        <a:bodyPr/>
        <a:lstStyle/>
        <a:p>
          <a:endParaRPr lang="zh-TW" altLang="en-US">
            <a:solidFill>
              <a:srgbClr val="000000"/>
            </a:solidFill>
          </a:endParaRPr>
        </a:p>
      </dgm:t>
    </dgm:pt>
    <dgm:pt modelId="{2ECBFEF9-FBB7-4F05-B99C-15A49C6E57A2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增列工會或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2/3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受僱員工得聲請公司重整。 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(§§282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283)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7ED1720B-0F44-4CF0-A024-1121FDA781F6}" type="parTrans" cxnId="{C53BC554-4CE9-46D0-B6AF-761DD9939663}">
      <dgm:prSet/>
      <dgm:spPr/>
      <dgm:t>
        <a:bodyPr/>
        <a:lstStyle/>
        <a:p>
          <a:endParaRPr lang="zh-TW" altLang="en-US"/>
        </a:p>
      </dgm:t>
    </dgm:pt>
    <dgm:pt modelId="{A3FF4D01-3D9A-485A-BBD9-224627FDC9C0}" type="sibTrans" cxnId="{C53BC554-4CE9-46D0-B6AF-761DD9939663}">
      <dgm:prSet/>
      <dgm:spPr/>
      <dgm:t>
        <a:bodyPr/>
        <a:lstStyle/>
        <a:p>
          <a:endParaRPr lang="zh-TW" altLang="en-US"/>
        </a:p>
      </dgm:t>
    </dgm:pt>
    <dgm:pt modelId="{3DC00631-D0F4-40CE-AD6F-564046EF13F4}">
      <dgm:prSet phldrT="[文字]" custT="1"/>
      <dgm:spPr/>
      <dgm:t>
        <a:bodyPr/>
        <a:lstStyle/>
        <a:p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</a:rPr>
            <a:t>降低有限公司出資轉讓及</a:t>
          </a:r>
          <a:r>
            <a:rPr lang="zh-TW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</a:rPr>
            <a:t>股東同意權</a:t>
          </a:r>
          <a:r>
            <a:rPr lang="zh-TW" altLang="en-US" sz="1600" b="1" dirty="0" smtClean="0">
              <a:solidFill>
                <a:srgbClr val="000000"/>
              </a:solidFill>
              <a:latin typeface="+mn-lt"/>
              <a:ea typeface="+mn-ea"/>
              <a:cs typeface="+mn-ea"/>
            </a:rPr>
            <a:t>之門檻。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</a:rPr>
            <a:t>(</a:t>
          </a:r>
          <a:r>
            <a:rPr lang="en-US" altLang="zh-TW" sz="1600" b="1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§111-113)</a:t>
          </a:r>
          <a:endParaRPr lang="zh-TW" altLang="en-US" sz="1600" b="1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gm:t>
    </dgm:pt>
    <dgm:pt modelId="{4E4C3172-B2FF-46BA-BAA8-29090C465393}" type="parTrans" cxnId="{46CBAFDB-FBD2-468E-A95A-948827CF9664}">
      <dgm:prSet/>
      <dgm:spPr/>
      <dgm:t>
        <a:bodyPr/>
        <a:lstStyle/>
        <a:p>
          <a:endParaRPr lang="zh-TW" altLang="en-US"/>
        </a:p>
      </dgm:t>
    </dgm:pt>
    <dgm:pt modelId="{922398F2-7537-41D2-90C1-40370445D6F5}" type="sibTrans" cxnId="{46CBAFDB-FBD2-468E-A95A-948827CF9664}">
      <dgm:prSet/>
      <dgm:spPr/>
      <dgm:t>
        <a:bodyPr/>
        <a:lstStyle/>
        <a:p>
          <a:endParaRPr lang="zh-TW" altLang="en-US"/>
        </a:p>
      </dgm:t>
    </dgm:pt>
    <dgm:pt modelId="{37516E0B-C665-4BCC-AE30-9FBC4701727F}" type="pres">
      <dgm:prSet presAssocID="{ACAA7E9F-6F27-4C02-A8A9-286449D9AC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1C7689D-CABE-4707-A025-3FA336367040}" type="pres">
      <dgm:prSet presAssocID="{6258CF02-C860-47F7-AB87-8CF0927248EB}" presName="linNode" presStyleCnt="0"/>
      <dgm:spPr/>
      <dgm:t>
        <a:bodyPr/>
        <a:lstStyle/>
        <a:p>
          <a:endParaRPr lang="zh-TW" altLang="en-US"/>
        </a:p>
      </dgm:t>
    </dgm:pt>
    <dgm:pt modelId="{1631745F-8027-4EE1-A85E-89AC69A67A68}" type="pres">
      <dgm:prSet presAssocID="{6258CF02-C860-47F7-AB87-8CF0927248EB}" presName="parentText" presStyleLbl="node1" presStyleIdx="0" presStyleCnt="6" custScaleX="51316" custScaleY="5131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1C641BE-4F60-49F2-87D4-1156A2D3F55B}" type="pres">
      <dgm:prSet presAssocID="{6258CF02-C860-47F7-AB87-8CF0927248EB}" presName="descendantText" presStyleLbl="alignAccFollowNode1" presStyleIdx="0" presStyleCnt="6" custScaleX="161051" custScaleY="6915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259DB4-53E3-4178-BAAE-67A1C6ED8C97}" type="pres">
      <dgm:prSet presAssocID="{83475FD0-09CE-4120-9FD1-A15B93434E5D}" presName="sp" presStyleCnt="0"/>
      <dgm:spPr/>
      <dgm:t>
        <a:bodyPr/>
        <a:lstStyle/>
        <a:p>
          <a:endParaRPr lang="zh-TW" altLang="en-US"/>
        </a:p>
      </dgm:t>
    </dgm:pt>
    <dgm:pt modelId="{A8F1B749-30C6-4818-87FC-0F0ECBAFF3AE}" type="pres">
      <dgm:prSet presAssocID="{86160772-E5EF-411C-BE50-6A57D13C0CCD}" presName="linNode" presStyleCnt="0"/>
      <dgm:spPr/>
      <dgm:t>
        <a:bodyPr/>
        <a:lstStyle/>
        <a:p>
          <a:endParaRPr lang="zh-TW" altLang="en-US"/>
        </a:p>
      </dgm:t>
    </dgm:pt>
    <dgm:pt modelId="{4E82E1CB-423F-4A4A-B6EA-6D200D983E78}" type="pres">
      <dgm:prSet presAssocID="{86160772-E5EF-411C-BE50-6A57D13C0CCD}" presName="parentText" presStyleLbl="node1" presStyleIdx="1" presStyleCnt="6" custScaleX="51316" custScaleY="5131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740B36-6762-4479-8825-871C8CE39A2D}" type="pres">
      <dgm:prSet presAssocID="{86160772-E5EF-411C-BE50-6A57D13C0CCD}" presName="descendantText" presStyleLbl="alignAccFollowNode1" presStyleIdx="1" presStyleCnt="6" custScaleX="161051" custScaleY="12825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3202A1-D51F-4E50-B4A0-02B8699B9A7A}" type="pres">
      <dgm:prSet presAssocID="{58B489D1-2C1D-4923-835A-F62B2719F04F}" presName="sp" presStyleCnt="0"/>
      <dgm:spPr/>
      <dgm:t>
        <a:bodyPr/>
        <a:lstStyle/>
        <a:p>
          <a:endParaRPr lang="zh-TW" altLang="en-US"/>
        </a:p>
      </dgm:t>
    </dgm:pt>
    <dgm:pt modelId="{D873EFA6-A3C9-4261-8825-43A2545DC8C0}" type="pres">
      <dgm:prSet presAssocID="{93C30ED2-1D5A-4C08-8C44-CD0D6B1EC24C}" presName="linNode" presStyleCnt="0"/>
      <dgm:spPr/>
      <dgm:t>
        <a:bodyPr/>
        <a:lstStyle/>
        <a:p>
          <a:endParaRPr lang="zh-TW" altLang="en-US"/>
        </a:p>
      </dgm:t>
    </dgm:pt>
    <dgm:pt modelId="{FD76B050-4FF2-4AD3-A9F3-02461358AE6E}" type="pres">
      <dgm:prSet presAssocID="{93C30ED2-1D5A-4C08-8C44-CD0D6B1EC24C}" presName="parentText" presStyleLbl="node1" presStyleIdx="2" presStyleCnt="6" custScaleX="51316" custScaleY="5131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11D52B-AF48-4F38-B966-C04E121FA027}" type="pres">
      <dgm:prSet presAssocID="{93C30ED2-1D5A-4C08-8C44-CD0D6B1EC24C}" presName="descendantText" presStyleLbl="alignAccFollowNode1" presStyleIdx="2" presStyleCnt="6" custScaleX="161051" custScaleY="18218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FD12DC-0A27-472F-A2E0-779B2CD4036E}" type="pres">
      <dgm:prSet presAssocID="{8E0E221E-C0E7-4C1D-A0E8-5A90F50A56A6}" presName="sp" presStyleCnt="0"/>
      <dgm:spPr/>
      <dgm:t>
        <a:bodyPr/>
        <a:lstStyle/>
        <a:p>
          <a:endParaRPr lang="zh-TW" altLang="en-US"/>
        </a:p>
      </dgm:t>
    </dgm:pt>
    <dgm:pt modelId="{508CDC78-5DA6-4A84-9E23-C045588AAC17}" type="pres">
      <dgm:prSet presAssocID="{9B92F106-4FB4-4CD9-A298-DF19556406D1}" presName="linNode" presStyleCnt="0"/>
      <dgm:spPr/>
      <dgm:t>
        <a:bodyPr/>
        <a:lstStyle/>
        <a:p>
          <a:endParaRPr lang="zh-TW" altLang="en-US"/>
        </a:p>
      </dgm:t>
    </dgm:pt>
    <dgm:pt modelId="{764A9111-0C4E-41C5-976A-891FFDC64C2C}" type="pres">
      <dgm:prSet presAssocID="{9B92F106-4FB4-4CD9-A298-DF19556406D1}" presName="parentText" presStyleLbl="node1" presStyleIdx="3" presStyleCnt="6" custScaleX="51316" custScaleY="5131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AE1E0E-EBD5-45C6-8157-9A3C2F18641C}" type="pres">
      <dgm:prSet presAssocID="{9B92F106-4FB4-4CD9-A298-DF19556406D1}" presName="descendantText" presStyleLbl="alignAccFollowNode1" presStyleIdx="3" presStyleCnt="6" custScaleX="161051" custScaleY="19094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0F80AF2-CD61-405B-80AF-06C43930CD35}" type="pres">
      <dgm:prSet presAssocID="{3FC95CFC-5940-4E72-BF36-166CBD71CA72}" presName="sp" presStyleCnt="0"/>
      <dgm:spPr/>
      <dgm:t>
        <a:bodyPr/>
        <a:lstStyle/>
        <a:p>
          <a:endParaRPr lang="zh-TW" altLang="en-US"/>
        </a:p>
      </dgm:t>
    </dgm:pt>
    <dgm:pt modelId="{96282E32-76CA-46EA-9CEB-95172CF02C9D}" type="pres">
      <dgm:prSet presAssocID="{332EED96-87C3-4BC1-988B-9C784457E2CD}" presName="linNode" presStyleCnt="0"/>
      <dgm:spPr/>
      <dgm:t>
        <a:bodyPr/>
        <a:lstStyle/>
        <a:p>
          <a:endParaRPr lang="zh-TW" altLang="en-US"/>
        </a:p>
      </dgm:t>
    </dgm:pt>
    <dgm:pt modelId="{50461150-C65C-4F35-926D-E49A7E5C15AB}" type="pres">
      <dgm:prSet presAssocID="{332EED96-87C3-4BC1-988B-9C784457E2CD}" presName="parentText" presStyleLbl="node1" presStyleIdx="4" presStyleCnt="6" custScaleX="51316" custScaleY="5131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55D4A7-5ADE-4E96-9927-42BED40FD2CB}" type="pres">
      <dgm:prSet presAssocID="{332EED96-87C3-4BC1-988B-9C784457E2CD}" presName="descendantText" presStyleLbl="alignAccFollowNode1" presStyleIdx="4" presStyleCnt="6" custScaleX="161051" custScaleY="13421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B12C16-5B72-4AA3-91DD-D56E1D004407}" type="pres">
      <dgm:prSet presAssocID="{CB9B47A5-AA83-4ADD-BBC8-73557DB8E178}" presName="sp" presStyleCnt="0"/>
      <dgm:spPr/>
      <dgm:t>
        <a:bodyPr/>
        <a:lstStyle/>
        <a:p>
          <a:endParaRPr lang="zh-TW" altLang="en-US"/>
        </a:p>
      </dgm:t>
    </dgm:pt>
    <dgm:pt modelId="{752AECD7-B6AD-4729-BB02-BC9586AA986E}" type="pres">
      <dgm:prSet presAssocID="{28067B01-789A-4871-B21E-581036881A3B}" presName="linNode" presStyleCnt="0"/>
      <dgm:spPr/>
      <dgm:t>
        <a:bodyPr/>
        <a:lstStyle/>
        <a:p>
          <a:endParaRPr lang="zh-TW" altLang="en-US"/>
        </a:p>
      </dgm:t>
    </dgm:pt>
    <dgm:pt modelId="{2C3B28F9-9BDB-4C38-BEB6-454E8BAFCE98}" type="pres">
      <dgm:prSet presAssocID="{28067B01-789A-4871-B21E-581036881A3B}" presName="parentText" presStyleLbl="node1" presStyleIdx="5" presStyleCnt="6" custScaleX="51316" custScaleY="5131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EB4264-C41E-49F9-8AD8-2B296589EFC7}" type="pres">
      <dgm:prSet presAssocID="{28067B01-789A-4871-B21E-581036881A3B}" presName="descendantText" presStyleLbl="alignAccFollowNode1" presStyleIdx="5" presStyleCnt="6" custScaleX="161051" custScaleY="8977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4E37A12-3C97-4505-9D54-FC56D60EFF15}" type="presOf" srcId="{3F812CBC-286E-439C-B37A-B802086D325A}" destId="{08740B36-6762-4479-8825-871C8CE39A2D}" srcOrd="0" destOrd="3" presId="urn:microsoft.com/office/officeart/2005/8/layout/vList5"/>
    <dgm:cxn modelId="{63357971-9950-4CE3-927A-8DF27C952C43}" type="presOf" srcId="{CE302366-386E-4ACA-A93B-6FA37DD78224}" destId="{EEAE1E0E-EBD5-45C6-8157-9A3C2F18641C}" srcOrd="0" destOrd="1" presId="urn:microsoft.com/office/officeart/2005/8/layout/vList5"/>
    <dgm:cxn modelId="{57F68388-D502-4062-BF53-1D2C7E14985D}" srcId="{6258CF02-C860-47F7-AB87-8CF0927248EB}" destId="{B51256E1-B883-40E8-9C35-CC8A53FE9762}" srcOrd="1" destOrd="0" parTransId="{C0DB1FB8-9B86-408F-A4CB-E86A96F8AC4E}" sibTransId="{16DCAAF2-2182-4024-B146-127AF9C8DA05}"/>
    <dgm:cxn modelId="{6367976A-CDB7-40C7-AD45-340DFFC6B495}" srcId="{332EED96-87C3-4BC1-988B-9C784457E2CD}" destId="{AE47A485-84E0-4B8F-AA06-7D1491E2D566}" srcOrd="3" destOrd="0" parTransId="{527A2E68-7617-4F07-8874-234421C44121}" sibTransId="{A6E3F17B-F66F-460C-9FA3-34BB96E622B7}"/>
    <dgm:cxn modelId="{C1CEDB3F-2C1E-434E-B537-06E46D052741}" type="presOf" srcId="{93C30ED2-1D5A-4C08-8C44-CD0D6B1EC24C}" destId="{FD76B050-4FF2-4AD3-A9F3-02461358AE6E}" srcOrd="0" destOrd="0" presId="urn:microsoft.com/office/officeart/2005/8/layout/vList5"/>
    <dgm:cxn modelId="{78616274-7922-40BB-B5B9-CB8B0C1CA0D9}" type="presOf" srcId="{DD472DA8-59FA-4E68-A6EE-5D38D9C217C8}" destId="{DF11D52B-AF48-4F38-B966-C04E121FA027}" srcOrd="0" destOrd="4" presId="urn:microsoft.com/office/officeart/2005/8/layout/vList5"/>
    <dgm:cxn modelId="{40E1EC4F-A816-47B7-8790-68B80981827F}" type="presOf" srcId="{9C1FF906-3672-4F6A-91C5-A18460A5D567}" destId="{DF11D52B-AF48-4F38-B966-C04E121FA027}" srcOrd="0" destOrd="0" presId="urn:microsoft.com/office/officeart/2005/8/layout/vList5"/>
    <dgm:cxn modelId="{AAC87783-1F5F-40E5-9B51-0F134B2B1AC5}" srcId="{93C30ED2-1D5A-4C08-8C44-CD0D6B1EC24C}" destId="{DD472DA8-59FA-4E68-A6EE-5D38D9C217C8}" srcOrd="4" destOrd="0" parTransId="{6AD3389A-E432-4E26-ADED-F630205F9A37}" sibTransId="{A6FE65E4-D376-4061-80D9-401DEFDBF2B2}"/>
    <dgm:cxn modelId="{4D0F786A-8371-4033-8CAE-C08CE3C3015F}" srcId="{ACAA7E9F-6F27-4C02-A8A9-286449D9AC71}" destId="{86160772-E5EF-411C-BE50-6A57D13C0CCD}" srcOrd="1" destOrd="0" parTransId="{3E53CDA3-8E63-4733-B5A2-19CB8DCDF10E}" sibTransId="{58B489D1-2C1D-4923-835A-F62B2719F04F}"/>
    <dgm:cxn modelId="{1F8549D9-4567-419C-9008-EA2E97465D33}" srcId="{332EED96-87C3-4BC1-988B-9C784457E2CD}" destId="{3F6000B2-8AE7-41D2-892B-876975AC2293}" srcOrd="1" destOrd="0" parTransId="{3824B26F-D789-44AF-9571-2C17961A7A2F}" sibTransId="{FE8B856D-4858-433F-AC51-7DE698EC22F8}"/>
    <dgm:cxn modelId="{8E453D16-F559-493E-B87B-022C1DAC12C5}" srcId="{28067B01-789A-4871-B21E-581036881A3B}" destId="{1332F3F1-EEB2-491A-B10A-D88BA1FE00C3}" srcOrd="0" destOrd="0" parTransId="{134B16C8-AA7D-4CAE-A16E-F4D649555CF5}" sibTransId="{FC0B791F-AB45-4BF1-9667-9C18420B7286}"/>
    <dgm:cxn modelId="{7E2C9F9E-16CA-4B2E-8CBE-8FEF6124B74C}" type="presOf" srcId="{0554D534-FEC3-4E7A-A5D9-5822ADC7DB52}" destId="{EEAE1E0E-EBD5-45C6-8157-9A3C2F18641C}" srcOrd="0" destOrd="4" presId="urn:microsoft.com/office/officeart/2005/8/layout/vList5"/>
    <dgm:cxn modelId="{D742137A-5A7D-4A5A-9365-A1D92CC839CA}" srcId="{ACAA7E9F-6F27-4C02-A8A9-286449D9AC71}" destId="{28067B01-789A-4871-B21E-581036881A3B}" srcOrd="5" destOrd="0" parTransId="{69FFD9F6-6E82-417E-8F31-DCA0D24B4C21}" sibTransId="{308CA2AC-D604-4FF2-9A41-ADC01AA82481}"/>
    <dgm:cxn modelId="{A38C7F7F-86E5-4E93-9CE8-A154AD17E473}" type="presOf" srcId="{EB258F78-D92B-4C3D-9543-4113D6995EC6}" destId="{A5EB4264-C41E-49F9-8AD8-2B296589EFC7}" srcOrd="0" destOrd="1" presId="urn:microsoft.com/office/officeart/2005/8/layout/vList5"/>
    <dgm:cxn modelId="{4EFC0F49-C937-4E5B-B21E-7B812179A41B}" type="presOf" srcId="{539F7FC6-2055-49D3-A949-717C0871D0F7}" destId="{EEAE1E0E-EBD5-45C6-8157-9A3C2F18641C}" srcOrd="0" destOrd="2" presId="urn:microsoft.com/office/officeart/2005/8/layout/vList5"/>
    <dgm:cxn modelId="{5588F420-971B-4091-B979-70475004E495}" type="presOf" srcId="{AEDB4A53-7E23-4497-A38F-47335FE297BD}" destId="{08740B36-6762-4479-8825-871C8CE39A2D}" srcOrd="0" destOrd="0" presId="urn:microsoft.com/office/officeart/2005/8/layout/vList5"/>
    <dgm:cxn modelId="{3E336804-B203-4EFC-ADE8-6CF7222FDCF1}" type="presOf" srcId="{B51256E1-B883-40E8-9C35-CC8A53FE9762}" destId="{91C641BE-4F60-49F2-87D4-1156A2D3F55B}" srcOrd="0" destOrd="1" presId="urn:microsoft.com/office/officeart/2005/8/layout/vList5"/>
    <dgm:cxn modelId="{7B3389D8-48DC-4558-8976-7FFA7CF35593}" srcId="{332EED96-87C3-4BC1-988B-9C784457E2CD}" destId="{C5C2A2B4-38AF-413A-B217-40115331E065}" srcOrd="2" destOrd="0" parTransId="{873941FA-1C1C-47C2-89FB-87BA10BA234C}" sibTransId="{1D92305E-8E69-4DFA-A0C2-1133F8EB6A2F}"/>
    <dgm:cxn modelId="{641FF4EC-4302-4E49-AABF-7A5A15182E10}" srcId="{28067B01-789A-4871-B21E-581036881A3B}" destId="{EB258F78-D92B-4C3D-9543-4113D6995EC6}" srcOrd="1" destOrd="0" parTransId="{A9FB35E7-899B-4AEA-A701-A2CB00149042}" sibTransId="{00FBC8A1-DA14-46A1-B206-BD5F0D2F5921}"/>
    <dgm:cxn modelId="{2AB3C67F-2688-4860-B89C-F79E3707198F}" srcId="{332EED96-87C3-4BC1-988B-9C784457E2CD}" destId="{03328845-9BF7-4C6E-9458-6C669D827DD3}" srcOrd="0" destOrd="0" parTransId="{A3FF7B59-540E-4060-9780-6B6A1C18CF7C}" sibTransId="{BAB1BBA0-C944-4295-A493-15553361B906}"/>
    <dgm:cxn modelId="{46CBAFDB-FBD2-468E-A95A-948827CF9664}" srcId="{9B92F106-4FB4-4CD9-A298-DF19556406D1}" destId="{3DC00631-D0F4-40CE-AD6F-564046EF13F4}" srcOrd="0" destOrd="0" parTransId="{4E4C3172-B2FF-46BA-BAA8-29090C465393}" sibTransId="{922398F2-7537-41D2-90C1-40370445D6F5}"/>
    <dgm:cxn modelId="{6AFFCDEC-B5EC-4DA5-8B18-F26382C0BA55}" type="presOf" srcId="{2C3D2FE8-59B0-456A-AA01-76B50C0EA1E1}" destId="{08740B36-6762-4479-8825-871C8CE39A2D}" srcOrd="0" destOrd="1" presId="urn:microsoft.com/office/officeart/2005/8/layout/vList5"/>
    <dgm:cxn modelId="{9DA78309-CF97-4CCC-B152-6F0510DB58A9}" srcId="{93C30ED2-1D5A-4C08-8C44-CD0D6B1EC24C}" destId="{5C8057D3-5EB8-4888-99DE-0D11550A0AB6}" srcOrd="1" destOrd="0" parTransId="{BAF95065-1B49-4DE9-8CCE-42EDBB3B87B4}" sibTransId="{037C9298-BF78-43E0-82AE-2EF8808BE6C2}"/>
    <dgm:cxn modelId="{2435AF6A-85EF-4B6A-8A63-85029688CE7A}" type="presOf" srcId="{332EED96-87C3-4BC1-988B-9C784457E2CD}" destId="{50461150-C65C-4F35-926D-E49A7E5C15AB}" srcOrd="0" destOrd="0" presId="urn:microsoft.com/office/officeart/2005/8/layout/vList5"/>
    <dgm:cxn modelId="{518C9B07-E7AC-4214-B9E6-2090EF9ED22A}" srcId="{9B92F106-4FB4-4CD9-A298-DF19556406D1}" destId="{3B807761-8AB4-40D9-AB63-A3873E98D379}" srcOrd="3" destOrd="0" parTransId="{91AF7C70-46D2-4B81-BC90-08B937B798B2}" sibTransId="{94DBD9C0-9186-49A4-A667-8208066A1FDC}"/>
    <dgm:cxn modelId="{95FFAA92-1B9F-46BA-961F-4BDA4CE102D2}" type="presOf" srcId="{B48DE40C-D500-47A9-BCA0-9AC50666AC96}" destId="{08740B36-6762-4479-8825-871C8CE39A2D}" srcOrd="0" destOrd="2" presId="urn:microsoft.com/office/officeart/2005/8/layout/vList5"/>
    <dgm:cxn modelId="{07446BFE-906F-448F-BEE8-5A5800067F27}" type="presOf" srcId="{86160772-E5EF-411C-BE50-6A57D13C0CCD}" destId="{4E82E1CB-423F-4A4A-B6EA-6D200D983E78}" srcOrd="0" destOrd="0" presId="urn:microsoft.com/office/officeart/2005/8/layout/vList5"/>
    <dgm:cxn modelId="{0F27EF28-F2C8-4BF9-BF75-E1505A14F097}" type="presOf" srcId="{AB690558-5512-4743-9831-6B5AEC459BC3}" destId="{DF11D52B-AF48-4F38-B966-C04E121FA027}" srcOrd="0" destOrd="2" presId="urn:microsoft.com/office/officeart/2005/8/layout/vList5"/>
    <dgm:cxn modelId="{43DD51A8-EA2F-4A5D-B041-4C0F1C540E3A}" srcId="{ACAA7E9F-6F27-4C02-A8A9-286449D9AC71}" destId="{332EED96-87C3-4BC1-988B-9C784457E2CD}" srcOrd="4" destOrd="0" parTransId="{A031C9F1-7945-4882-BF7B-D0151AC01F55}" sibTransId="{CB9B47A5-AA83-4ADD-BBC8-73557DB8E178}"/>
    <dgm:cxn modelId="{30491BA3-B29D-4338-9471-AD524CB9E3C4}" type="presOf" srcId="{28067B01-789A-4871-B21E-581036881A3B}" destId="{2C3B28F9-9BDB-4C38-BEB6-454E8BAFCE98}" srcOrd="0" destOrd="0" presId="urn:microsoft.com/office/officeart/2005/8/layout/vList5"/>
    <dgm:cxn modelId="{1A3BB0CD-0B79-46AB-8241-2B7197B753AD}" type="presOf" srcId="{6258CF02-C860-47F7-AB87-8CF0927248EB}" destId="{1631745F-8027-4EE1-A85E-89AC69A67A68}" srcOrd="0" destOrd="0" presId="urn:microsoft.com/office/officeart/2005/8/layout/vList5"/>
    <dgm:cxn modelId="{05665BDA-7041-4537-99D7-247EAA056062}" srcId="{86160772-E5EF-411C-BE50-6A57D13C0CCD}" destId="{AEDB4A53-7E23-4497-A38F-47335FE297BD}" srcOrd="0" destOrd="0" parTransId="{89C0716B-6C52-4B35-8453-8C85FF6CCF43}" sibTransId="{1CC4DD2E-7142-4DA0-9665-00B6F029B9B8}"/>
    <dgm:cxn modelId="{783EC75C-2B50-4C0A-812F-1171C09DF01D}" type="presOf" srcId="{03328845-9BF7-4C6E-9458-6C669D827DD3}" destId="{F555D4A7-5ADE-4E96-9927-42BED40FD2CB}" srcOrd="0" destOrd="0" presId="urn:microsoft.com/office/officeart/2005/8/layout/vList5"/>
    <dgm:cxn modelId="{0D9B3996-6D65-4FE3-848E-988930F0F4A7}" srcId="{9B92F106-4FB4-4CD9-A298-DF19556406D1}" destId="{0554D534-FEC3-4E7A-A5D9-5822ADC7DB52}" srcOrd="4" destOrd="0" parTransId="{4AB4E079-ABA7-4CF5-9D19-36E7DE1DAF66}" sibTransId="{B7DF1C09-5774-4F30-B779-6CABB8154353}"/>
    <dgm:cxn modelId="{8947312B-62EC-430D-AADF-2B45AE2A0356}" srcId="{93C30ED2-1D5A-4C08-8C44-CD0D6B1EC24C}" destId="{717D5A05-DFB4-4936-994D-0EC505F12D88}" srcOrd="3" destOrd="0" parTransId="{DEA620E1-0F56-49D6-9070-E4BD0CF43E0D}" sibTransId="{AD523112-8AFC-49BE-856D-98637D19BAFB}"/>
    <dgm:cxn modelId="{2391D42D-3FD0-4A85-8CFB-BB52918FF168}" srcId="{ACAA7E9F-6F27-4C02-A8A9-286449D9AC71}" destId="{6258CF02-C860-47F7-AB87-8CF0927248EB}" srcOrd="0" destOrd="0" parTransId="{A9342379-3AAB-4F98-97A9-7ED264F56FAF}" sibTransId="{83475FD0-09CE-4120-9FD1-A15B93434E5D}"/>
    <dgm:cxn modelId="{6DF637A6-6C63-4C00-902F-BC6957C13910}" srcId="{9B92F106-4FB4-4CD9-A298-DF19556406D1}" destId="{CE302366-386E-4ACA-A93B-6FA37DD78224}" srcOrd="1" destOrd="0" parTransId="{86707ABD-3B38-497B-8CDC-164B4562953A}" sibTransId="{C97CAA6D-37BE-45F3-A316-616E013E4854}"/>
    <dgm:cxn modelId="{3F8F4430-397D-4865-AA63-741DD46F6052}" srcId="{6258CF02-C860-47F7-AB87-8CF0927248EB}" destId="{DBC42EA8-26A6-4BFA-B43B-F32883307DB3}" srcOrd="0" destOrd="0" parTransId="{163A4A26-E8E4-413B-8F3D-00A33D8F1528}" sibTransId="{4E940A0D-2F1E-4BFC-9137-5D8BF555C166}"/>
    <dgm:cxn modelId="{F0B0E6DD-FB4A-4D96-A11A-0F09933D60D9}" type="presOf" srcId="{5C8057D3-5EB8-4888-99DE-0D11550A0AB6}" destId="{DF11D52B-AF48-4F38-B966-C04E121FA027}" srcOrd="0" destOrd="1" presId="urn:microsoft.com/office/officeart/2005/8/layout/vList5"/>
    <dgm:cxn modelId="{444918B8-EDAA-48A6-9143-42EF3C543681}" srcId="{ACAA7E9F-6F27-4C02-A8A9-286449D9AC71}" destId="{9B92F106-4FB4-4CD9-A298-DF19556406D1}" srcOrd="3" destOrd="0" parTransId="{D029FB7D-646A-4F47-83DE-FA5085517548}" sibTransId="{3FC95CFC-5940-4E72-BF36-166CBD71CA72}"/>
    <dgm:cxn modelId="{3FEB1443-747F-49A2-B646-C2A414FC430D}" type="presOf" srcId="{3F6000B2-8AE7-41D2-892B-876975AC2293}" destId="{F555D4A7-5ADE-4E96-9927-42BED40FD2CB}" srcOrd="0" destOrd="1" presId="urn:microsoft.com/office/officeart/2005/8/layout/vList5"/>
    <dgm:cxn modelId="{FD15A405-0C34-488D-893C-8E493CC19851}" srcId="{93C30ED2-1D5A-4C08-8C44-CD0D6B1EC24C}" destId="{AB690558-5512-4743-9831-6B5AEC459BC3}" srcOrd="2" destOrd="0" parTransId="{6772838F-F720-4E4C-A6E6-F6E4C34C8053}" sibTransId="{127762E0-1A49-4573-8E3E-A339CB381E72}"/>
    <dgm:cxn modelId="{14E0EF54-9514-4268-9CBA-32E06E6C2A9C}" type="presOf" srcId="{9B92F106-4FB4-4CD9-A298-DF19556406D1}" destId="{764A9111-0C4E-41C5-976A-891FFDC64C2C}" srcOrd="0" destOrd="0" presId="urn:microsoft.com/office/officeart/2005/8/layout/vList5"/>
    <dgm:cxn modelId="{EDDD1B87-71BF-4126-BAF6-A57BEACAEE82}" type="presOf" srcId="{C5C2A2B4-38AF-413A-B217-40115331E065}" destId="{F555D4A7-5ADE-4E96-9927-42BED40FD2CB}" srcOrd="0" destOrd="2" presId="urn:microsoft.com/office/officeart/2005/8/layout/vList5"/>
    <dgm:cxn modelId="{95A29586-3D65-4874-8EAC-6205CD5347FD}" type="presOf" srcId="{ACAA7E9F-6F27-4C02-A8A9-286449D9AC71}" destId="{37516E0B-C665-4BCC-AE30-9FBC4701727F}" srcOrd="0" destOrd="0" presId="urn:microsoft.com/office/officeart/2005/8/layout/vList5"/>
    <dgm:cxn modelId="{78E8A7E2-DBAB-4591-9E67-7F64E58121F1}" type="presOf" srcId="{DBC42EA8-26A6-4BFA-B43B-F32883307DB3}" destId="{91C641BE-4F60-49F2-87D4-1156A2D3F55B}" srcOrd="0" destOrd="0" presId="urn:microsoft.com/office/officeart/2005/8/layout/vList5"/>
    <dgm:cxn modelId="{C53BC554-4CE9-46D0-B6AF-761DD9939663}" srcId="{9B92F106-4FB4-4CD9-A298-DF19556406D1}" destId="{2ECBFEF9-FBB7-4F05-B99C-15A49C6E57A2}" srcOrd="5" destOrd="0" parTransId="{7ED1720B-0F44-4CF0-A024-1121FDA781F6}" sibTransId="{A3FF4D01-3D9A-485A-BBD9-224627FDC9C0}"/>
    <dgm:cxn modelId="{D0D8F6BC-A4AD-48B4-B0D1-8074B852E3D5}" srcId="{9B92F106-4FB4-4CD9-A298-DF19556406D1}" destId="{539F7FC6-2055-49D3-A949-717C0871D0F7}" srcOrd="2" destOrd="0" parTransId="{E8F1EFEE-0B4A-4CA5-9DE5-0FDFA95FD1FE}" sibTransId="{A6AC826C-BB65-4384-8E64-6D096745614A}"/>
    <dgm:cxn modelId="{09CAC9DC-1531-4B43-8EFA-97269829BC7F}" type="presOf" srcId="{717D5A05-DFB4-4936-994D-0EC505F12D88}" destId="{DF11D52B-AF48-4F38-B966-C04E121FA027}" srcOrd="0" destOrd="3" presId="urn:microsoft.com/office/officeart/2005/8/layout/vList5"/>
    <dgm:cxn modelId="{7FB1BB80-50F7-4866-8220-CFFD87DCA13C}" type="presOf" srcId="{AE47A485-84E0-4B8F-AA06-7D1491E2D566}" destId="{F555D4A7-5ADE-4E96-9927-42BED40FD2CB}" srcOrd="0" destOrd="3" presId="urn:microsoft.com/office/officeart/2005/8/layout/vList5"/>
    <dgm:cxn modelId="{795E56B0-0EC6-4813-B763-3520CC82B207}" srcId="{ACAA7E9F-6F27-4C02-A8A9-286449D9AC71}" destId="{93C30ED2-1D5A-4C08-8C44-CD0D6B1EC24C}" srcOrd="2" destOrd="0" parTransId="{070C7268-47C7-4137-AD8B-59EFF2F9E2E7}" sibTransId="{8E0E221E-C0E7-4C1D-A0E8-5A90F50A56A6}"/>
    <dgm:cxn modelId="{BC14B62C-B47C-4707-A788-5F98C4472668}" type="presOf" srcId="{3B807761-8AB4-40D9-AB63-A3873E98D379}" destId="{EEAE1E0E-EBD5-45C6-8157-9A3C2F18641C}" srcOrd="0" destOrd="3" presId="urn:microsoft.com/office/officeart/2005/8/layout/vList5"/>
    <dgm:cxn modelId="{E614A703-AC33-4D68-99B5-621414FF13F9}" type="presOf" srcId="{3DC00631-D0F4-40CE-AD6F-564046EF13F4}" destId="{EEAE1E0E-EBD5-45C6-8157-9A3C2F18641C}" srcOrd="0" destOrd="0" presId="urn:microsoft.com/office/officeart/2005/8/layout/vList5"/>
    <dgm:cxn modelId="{71099468-2995-4A00-9CF6-8F7F144EB772}" type="presOf" srcId="{2ECBFEF9-FBB7-4F05-B99C-15A49C6E57A2}" destId="{EEAE1E0E-EBD5-45C6-8157-9A3C2F18641C}" srcOrd="0" destOrd="5" presId="urn:microsoft.com/office/officeart/2005/8/layout/vList5"/>
    <dgm:cxn modelId="{F1866509-6A29-4ACF-9AEA-220D125BA5B4}" srcId="{86160772-E5EF-411C-BE50-6A57D13C0CCD}" destId="{2C3D2FE8-59B0-456A-AA01-76B50C0EA1E1}" srcOrd="1" destOrd="0" parTransId="{D7C34F2F-86EB-404F-BAA4-CEDFDC95CE37}" sibTransId="{90DC8698-6C25-4FCE-AE89-CDB4B373BF63}"/>
    <dgm:cxn modelId="{AA27C982-1E2C-4486-88D4-C678352A93B6}" type="presOf" srcId="{1332F3F1-EEB2-491A-B10A-D88BA1FE00C3}" destId="{A5EB4264-C41E-49F9-8AD8-2B296589EFC7}" srcOrd="0" destOrd="0" presId="urn:microsoft.com/office/officeart/2005/8/layout/vList5"/>
    <dgm:cxn modelId="{F8714AD9-51DD-4540-B0E3-E009F73CEB92}" srcId="{86160772-E5EF-411C-BE50-6A57D13C0CCD}" destId="{B48DE40C-D500-47A9-BCA0-9AC50666AC96}" srcOrd="2" destOrd="0" parTransId="{7792B348-241A-4D4A-B852-D92AC13CA556}" sibTransId="{04503E71-D111-44F4-B6C6-9E49DB84576F}"/>
    <dgm:cxn modelId="{AFFA1230-0AFE-4BF9-97C0-36305AA8A89E}" srcId="{93C30ED2-1D5A-4C08-8C44-CD0D6B1EC24C}" destId="{9C1FF906-3672-4F6A-91C5-A18460A5D567}" srcOrd="0" destOrd="0" parTransId="{4F9130D3-A670-4504-88A5-55728D34318A}" sibTransId="{AEC9E5D1-DDF7-40D6-AACE-2A99CE6E50E7}"/>
    <dgm:cxn modelId="{6D7CA790-74E3-4328-837E-BB5AB04143DF}" srcId="{86160772-E5EF-411C-BE50-6A57D13C0CCD}" destId="{3F812CBC-286E-439C-B37A-B802086D325A}" srcOrd="3" destOrd="0" parTransId="{CD6E3EF2-A6DE-4D36-9E8E-5D4B46507E27}" sibTransId="{BCEBBBC6-F00F-4D26-81B7-9C360A71773A}"/>
    <dgm:cxn modelId="{32B0DF9B-16DC-43DA-8362-B318B93FFE28}" type="presParOf" srcId="{37516E0B-C665-4BCC-AE30-9FBC4701727F}" destId="{71C7689D-CABE-4707-A025-3FA336367040}" srcOrd="0" destOrd="0" presId="urn:microsoft.com/office/officeart/2005/8/layout/vList5"/>
    <dgm:cxn modelId="{F63D1926-6D6E-4E2E-BF4C-016BC5699E52}" type="presParOf" srcId="{71C7689D-CABE-4707-A025-3FA336367040}" destId="{1631745F-8027-4EE1-A85E-89AC69A67A68}" srcOrd="0" destOrd="0" presId="urn:microsoft.com/office/officeart/2005/8/layout/vList5"/>
    <dgm:cxn modelId="{0FB6BA1B-7433-40CC-88B1-6E1A895FEF1C}" type="presParOf" srcId="{71C7689D-CABE-4707-A025-3FA336367040}" destId="{91C641BE-4F60-49F2-87D4-1156A2D3F55B}" srcOrd="1" destOrd="0" presId="urn:microsoft.com/office/officeart/2005/8/layout/vList5"/>
    <dgm:cxn modelId="{D8AB77E4-289B-4BD4-BAE3-FDF52122E650}" type="presParOf" srcId="{37516E0B-C665-4BCC-AE30-9FBC4701727F}" destId="{7F259DB4-53E3-4178-BAAE-67A1C6ED8C97}" srcOrd="1" destOrd="0" presId="urn:microsoft.com/office/officeart/2005/8/layout/vList5"/>
    <dgm:cxn modelId="{49E370E2-508B-4D59-9246-4217F54D1DB5}" type="presParOf" srcId="{37516E0B-C665-4BCC-AE30-9FBC4701727F}" destId="{A8F1B749-30C6-4818-87FC-0F0ECBAFF3AE}" srcOrd="2" destOrd="0" presId="urn:microsoft.com/office/officeart/2005/8/layout/vList5"/>
    <dgm:cxn modelId="{20570E0C-1AD8-4AF1-A7FA-46DC55774258}" type="presParOf" srcId="{A8F1B749-30C6-4818-87FC-0F0ECBAFF3AE}" destId="{4E82E1CB-423F-4A4A-B6EA-6D200D983E78}" srcOrd="0" destOrd="0" presId="urn:microsoft.com/office/officeart/2005/8/layout/vList5"/>
    <dgm:cxn modelId="{623647D4-5CC4-4342-A95C-2012A90D4190}" type="presParOf" srcId="{A8F1B749-30C6-4818-87FC-0F0ECBAFF3AE}" destId="{08740B36-6762-4479-8825-871C8CE39A2D}" srcOrd="1" destOrd="0" presId="urn:microsoft.com/office/officeart/2005/8/layout/vList5"/>
    <dgm:cxn modelId="{8AA2FD04-65C6-4CE8-B3C1-CF529C1CC080}" type="presParOf" srcId="{37516E0B-C665-4BCC-AE30-9FBC4701727F}" destId="{683202A1-D51F-4E50-B4A0-02B8699B9A7A}" srcOrd="3" destOrd="0" presId="urn:microsoft.com/office/officeart/2005/8/layout/vList5"/>
    <dgm:cxn modelId="{B4BBDD8A-5022-4F66-A9EF-483FB74C1CB3}" type="presParOf" srcId="{37516E0B-C665-4BCC-AE30-9FBC4701727F}" destId="{D873EFA6-A3C9-4261-8825-43A2545DC8C0}" srcOrd="4" destOrd="0" presId="urn:microsoft.com/office/officeart/2005/8/layout/vList5"/>
    <dgm:cxn modelId="{0D1F4936-B9F3-40F9-B1EC-F04181F98BE5}" type="presParOf" srcId="{D873EFA6-A3C9-4261-8825-43A2545DC8C0}" destId="{FD76B050-4FF2-4AD3-A9F3-02461358AE6E}" srcOrd="0" destOrd="0" presId="urn:microsoft.com/office/officeart/2005/8/layout/vList5"/>
    <dgm:cxn modelId="{9FF8A1EB-4110-4115-8B13-21C16F8F7F63}" type="presParOf" srcId="{D873EFA6-A3C9-4261-8825-43A2545DC8C0}" destId="{DF11D52B-AF48-4F38-B966-C04E121FA027}" srcOrd="1" destOrd="0" presId="urn:microsoft.com/office/officeart/2005/8/layout/vList5"/>
    <dgm:cxn modelId="{BF75EA5F-7BED-4001-9120-482339536710}" type="presParOf" srcId="{37516E0B-C665-4BCC-AE30-9FBC4701727F}" destId="{3CFD12DC-0A27-472F-A2E0-779B2CD4036E}" srcOrd="5" destOrd="0" presId="urn:microsoft.com/office/officeart/2005/8/layout/vList5"/>
    <dgm:cxn modelId="{AC4572B1-AAC3-4769-B1D2-4E0C503E9435}" type="presParOf" srcId="{37516E0B-C665-4BCC-AE30-9FBC4701727F}" destId="{508CDC78-5DA6-4A84-9E23-C045588AAC17}" srcOrd="6" destOrd="0" presId="urn:microsoft.com/office/officeart/2005/8/layout/vList5"/>
    <dgm:cxn modelId="{8A56E1A6-C26E-48E0-8ECD-634BE1D4C521}" type="presParOf" srcId="{508CDC78-5DA6-4A84-9E23-C045588AAC17}" destId="{764A9111-0C4E-41C5-976A-891FFDC64C2C}" srcOrd="0" destOrd="0" presId="urn:microsoft.com/office/officeart/2005/8/layout/vList5"/>
    <dgm:cxn modelId="{558B9E5C-584E-40C4-ABC3-4CADBE085E76}" type="presParOf" srcId="{508CDC78-5DA6-4A84-9E23-C045588AAC17}" destId="{EEAE1E0E-EBD5-45C6-8157-9A3C2F18641C}" srcOrd="1" destOrd="0" presId="urn:microsoft.com/office/officeart/2005/8/layout/vList5"/>
    <dgm:cxn modelId="{41E1340A-F288-4C32-9171-E12D5D0E3496}" type="presParOf" srcId="{37516E0B-C665-4BCC-AE30-9FBC4701727F}" destId="{60F80AF2-CD61-405B-80AF-06C43930CD35}" srcOrd="7" destOrd="0" presId="urn:microsoft.com/office/officeart/2005/8/layout/vList5"/>
    <dgm:cxn modelId="{3B3A7B5A-8511-458F-A8DE-523D284BF141}" type="presParOf" srcId="{37516E0B-C665-4BCC-AE30-9FBC4701727F}" destId="{96282E32-76CA-46EA-9CEB-95172CF02C9D}" srcOrd="8" destOrd="0" presId="urn:microsoft.com/office/officeart/2005/8/layout/vList5"/>
    <dgm:cxn modelId="{06B47A28-186B-46DD-9C11-68AFB4125977}" type="presParOf" srcId="{96282E32-76CA-46EA-9CEB-95172CF02C9D}" destId="{50461150-C65C-4F35-926D-E49A7E5C15AB}" srcOrd="0" destOrd="0" presId="urn:microsoft.com/office/officeart/2005/8/layout/vList5"/>
    <dgm:cxn modelId="{EBAB3464-DF82-406D-B2DF-5479794C6CAB}" type="presParOf" srcId="{96282E32-76CA-46EA-9CEB-95172CF02C9D}" destId="{F555D4A7-5ADE-4E96-9927-42BED40FD2CB}" srcOrd="1" destOrd="0" presId="urn:microsoft.com/office/officeart/2005/8/layout/vList5"/>
    <dgm:cxn modelId="{D89BA268-86BF-472C-A0EB-73806B76FC2A}" type="presParOf" srcId="{37516E0B-C665-4BCC-AE30-9FBC4701727F}" destId="{BCB12C16-5B72-4AA3-91DD-D56E1D004407}" srcOrd="9" destOrd="0" presId="urn:microsoft.com/office/officeart/2005/8/layout/vList5"/>
    <dgm:cxn modelId="{BAF780E4-A947-4D92-9C76-5EF237257C36}" type="presParOf" srcId="{37516E0B-C665-4BCC-AE30-9FBC4701727F}" destId="{752AECD7-B6AD-4729-BB02-BC9586AA986E}" srcOrd="10" destOrd="0" presId="urn:microsoft.com/office/officeart/2005/8/layout/vList5"/>
    <dgm:cxn modelId="{1F4B7037-3185-4C57-9C75-000D89E97F30}" type="presParOf" srcId="{752AECD7-B6AD-4729-BB02-BC9586AA986E}" destId="{2C3B28F9-9BDB-4C38-BEB6-454E8BAFCE98}" srcOrd="0" destOrd="0" presId="urn:microsoft.com/office/officeart/2005/8/layout/vList5"/>
    <dgm:cxn modelId="{DCE8E01D-42F0-4708-BD09-772F2EE67A02}" type="presParOf" srcId="{752AECD7-B6AD-4729-BB02-BC9586AA986E}" destId="{A5EB4264-C41E-49F9-8AD8-2B296589EF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13921F-9D1D-43C4-9DAB-4E5D94798B6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CFC52CD-55FF-49CC-AFF6-BF5060552834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股份有限公司</a:t>
          </a:r>
          <a:endParaRPr lang="zh-TW" altLang="en-US" sz="2400" b="1" dirty="0">
            <a:solidFill>
              <a:schemeClr val="tx1">
                <a:lumMod val="95000"/>
                <a:lumOff val="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A74E2A-72F6-457E-AC28-6ECC02BAA828}" type="parTrans" cxnId="{FCEA70FE-F976-455F-B5C1-6113B8F37142}">
      <dgm:prSet/>
      <dgm:spPr/>
      <dgm:t>
        <a:bodyPr/>
        <a:lstStyle/>
        <a:p>
          <a:endParaRPr lang="zh-TW" alt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F60AA97-053A-4CA5-845E-84704F11E429}" type="sibTrans" cxnId="{FCEA70FE-F976-455F-B5C1-6113B8F37142}">
      <dgm:prSet/>
      <dgm:spPr/>
      <dgm:t>
        <a:bodyPr/>
        <a:lstStyle/>
        <a:p>
          <a:endParaRPr lang="zh-TW" alt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580E507C-B8B8-4100-808D-96E476421179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面額</a:t>
          </a:r>
          <a:r>
            <a:rPr lang="zh-TW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股</a:t>
          </a:r>
        </a:p>
      </dgm:t>
    </dgm:pt>
    <dgm:pt modelId="{07D88B97-479B-40E5-B1A7-9D0FEC0C615B}" type="parTrans" cxnId="{0A5ADA05-07BE-4EAD-BC90-59910208D686}">
      <dgm:prSet/>
      <dgm:spPr/>
      <dgm:t>
        <a:bodyPr/>
        <a:lstStyle/>
        <a:p>
          <a:endParaRPr lang="zh-TW" altLang="en-US" b="1">
            <a:solidFill>
              <a:schemeClr val="tx1">
                <a:lumMod val="95000"/>
                <a:lumOff val="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62D3557-DDC1-41F1-90AE-0BEAD0397482}" type="sibTrans" cxnId="{0A5ADA05-07BE-4EAD-BC90-59910208D686}">
      <dgm:prSet/>
      <dgm:spPr/>
      <dgm:t>
        <a:bodyPr/>
        <a:lstStyle/>
        <a:p>
          <a:endParaRPr lang="zh-TW" alt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35F80CF3-9041-4B66-B058-2042FCBFAEEA}">
      <dgm:prSet phldrT="[文字]" custT="1"/>
      <dgm:spPr/>
      <dgm:t>
        <a:bodyPr/>
        <a:lstStyle/>
        <a:p>
          <a:r>
            <a:rPr lang="zh-TW" altLang="en-US" sz="2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無面額股</a:t>
          </a:r>
          <a:endParaRPr lang="zh-TW" altLang="en-US" sz="2400" b="1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A651D34-65BE-4311-806F-2B69C776188A}" type="parTrans" cxnId="{4977DA71-6F55-4E31-B496-599256593807}">
      <dgm:prSet/>
      <dgm:spPr/>
      <dgm:t>
        <a:bodyPr/>
        <a:lstStyle/>
        <a:p>
          <a:endParaRPr lang="zh-TW" altLang="en-US" b="1">
            <a:solidFill>
              <a:schemeClr val="tx1">
                <a:lumMod val="95000"/>
                <a:lumOff val="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041C72-5532-4DB3-8980-92ED634770F4}" type="sibTrans" cxnId="{4977DA71-6F55-4E31-B496-599256593807}">
      <dgm:prSet/>
      <dgm:spPr/>
      <dgm:t>
        <a:bodyPr/>
        <a:lstStyle/>
        <a:p>
          <a:endParaRPr lang="zh-TW" altLang="en-US" b="1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7F80BF58-7035-4685-8D07-876C1C41995C}" type="pres">
      <dgm:prSet presAssocID="{3F13921F-9D1D-43C4-9DAB-4E5D94798B6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065F89F-C913-4903-9BE7-70C74576E536}" type="pres">
      <dgm:prSet presAssocID="{BCFC52CD-55FF-49CC-AFF6-BF5060552834}" presName="root1" presStyleCnt="0"/>
      <dgm:spPr/>
    </dgm:pt>
    <dgm:pt modelId="{47C58A7B-DA16-451F-BDFF-9A2160822C0D}" type="pres">
      <dgm:prSet presAssocID="{BCFC52CD-55FF-49CC-AFF6-BF506055283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2F4C1F8-9F33-4749-909E-74F5CDF5B86A}" type="pres">
      <dgm:prSet presAssocID="{BCFC52CD-55FF-49CC-AFF6-BF5060552834}" presName="level2hierChild" presStyleCnt="0"/>
      <dgm:spPr/>
    </dgm:pt>
    <dgm:pt modelId="{1E20A1EF-F7D8-4C8C-B5D5-BB8B6E9D7307}" type="pres">
      <dgm:prSet presAssocID="{07D88B97-479B-40E5-B1A7-9D0FEC0C615B}" presName="conn2-1" presStyleLbl="parChTrans1D2" presStyleIdx="0" presStyleCnt="2"/>
      <dgm:spPr/>
      <dgm:t>
        <a:bodyPr/>
        <a:lstStyle/>
        <a:p>
          <a:endParaRPr lang="zh-TW" altLang="en-US"/>
        </a:p>
      </dgm:t>
    </dgm:pt>
    <dgm:pt modelId="{61C69B1E-68E8-4454-8298-5F14BE1720FA}" type="pres">
      <dgm:prSet presAssocID="{07D88B97-479B-40E5-B1A7-9D0FEC0C615B}" presName="connTx" presStyleLbl="parChTrans1D2" presStyleIdx="0" presStyleCnt="2"/>
      <dgm:spPr/>
      <dgm:t>
        <a:bodyPr/>
        <a:lstStyle/>
        <a:p>
          <a:endParaRPr lang="zh-TW" altLang="en-US"/>
        </a:p>
      </dgm:t>
    </dgm:pt>
    <dgm:pt modelId="{B931A05D-B3A8-40B1-B98A-DC78AFF6B372}" type="pres">
      <dgm:prSet presAssocID="{580E507C-B8B8-4100-808D-96E476421179}" presName="root2" presStyleCnt="0"/>
      <dgm:spPr/>
    </dgm:pt>
    <dgm:pt modelId="{5F54A134-4230-44D2-888A-8775D2B61CC7}" type="pres">
      <dgm:prSet presAssocID="{580E507C-B8B8-4100-808D-96E47642117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C128C92-7BFC-4F49-B747-8BED05ED40F5}" type="pres">
      <dgm:prSet presAssocID="{580E507C-B8B8-4100-808D-96E476421179}" presName="level3hierChild" presStyleCnt="0"/>
      <dgm:spPr/>
    </dgm:pt>
    <dgm:pt modelId="{9CC2DEEF-297F-4122-9250-D5FD50F9EFD1}" type="pres">
      <dgm:prSet presAssocID="{7A651D34-65BE-4311-806F-2B69C776188A}" presName="conn2-1" presStyleLbl="parChTrans1D2" presStyleIdx="1" presStyleCnt="2"/>
      <dgm:spPr/>
      <dgm:t>
        <a:bodyPr/>
        <a:lstStyle/>
        <a:p>
          <a:endParaRPr lang="zh-TW" altLang="en-US"/>
        </a:p>
      </dgm:t>
    </dgm:pt>
    <dgm:pt modelId="{EAEF6025-5BB8-4678-B2CC-66443BCE7279}" type="pres">
      <dgm:prSet presAssocID="{7A651D34-65BE-4311-806F-2B69C776188A}" presName="connTx" presStyleLbl="parChTrans1D2" presStyleIdx="1" presStyleCnt="2"/>
      <dgm:spPr/>
      <dgm:t>
        <a:bodyPr/>
        <a:lstStyle/>
        <a:p>
          <a:endParaRPr lang="zh-TW" altLang="en-US"/>
        </a:p>
      </dgm:t>
    </dgm:pt>
    <dgm:pt modelId="{C8C97138-39B3-4AC4-92AD-96E585DCAC3B}" type="pres">
      <dgm:prSet presAssocID="{35F80CF3-9041-4B66-B058-2042FCBFAEEA}" presName="root2" presStyleCnt="0"/>
      <dgm:spPr/>
    </dgm:pt>
    <dgm:pt modelId="{5793ED23-CAB0-4D87-9A48-6E2471C355A5}" type="pres">
      <dgm:prSet presAssocID="{35F80CF3-9041-4B66-B058-2042FCBFAEEA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5A70351-6331-4AC1-AE17-E097F3314548}" type="pres">
      <dgm:prSet presAssocID="{35F80CF3-9041-4B66-B058-2042FCBFAEEA}" presName="level3hierChild" presStyleCnt="0"/>
      <dgm:spPr/>
    </dgm:pt>
  </dgm:ptLst>
  <dgm:cxnLst>
    <dgm:cxn modelId="{FBE018DD-994C-4336-9B41-D99BA8F07450}" type="presOf" srcId="{3F13921F-9D1D-43C4-9DAB-4E5D94798B6E}" destId="{7F80BF58-7035-4685-8D07-876C1C41995C}" srcOrd="0" destOrd="0" presId="urn:microsoft.com/office/officeart/2005/8/layout/hierarchy2"/>
    <dgm:cxn modelId="{0434873C-27CD-40D1-BB3E-EF04F07B0C12}" type="presOf" srcId="{35F80CF3-9041-4B66-B058-2042FCBFAEEA}" destId="{5793ED23-CAB0-4D87-9A48-6E2471C355A5}" srcOrd="0" destOrd="0" presId="urn:microsoft.com/office/officeart/2005/8/layout/hierarchy2"/>
    <dgm:cxn modelId="{8304EC0A-57BA-4787-9E75-E42726396F44}" type="presOf" srcId="{07D88B97-479B-40E5-B1A7-9D0FEC0C615B}" destId="{61C69B1E-68E8-4454-8298-5F14BE1720FA}" srcOrd="1" destOrd="0" presId="urn:microsoft.com/office/officeart/2005/8/layout/hierarchy2"/>
    <dgm:cxn modelId="{B9DFE84E-03C9-47C1-AB88-441CE853A4F7}" type="presOf" srcId="{580E507C-B8B8-4100-808D-96E476421179}" destId="{5F54A134-4230-44D2-888A-8775D2B61CC7}" srcOrd="0" destOrd="0" presId="urn:microsoft.com/office/officeart/2005/8/layout/hierarchy2"/>
    <dgm:cxn modelId="{BF7FBD29-3166-42DB-ACFD-E19A530B3ADD}" type="presOf" srcId="{BCFC52CD-55FF-49CC-AFF6-BF5060552834}" destId="{47C58A7B-DA16-451F-BDFF-9A2160822C0D}" srcOrd="0" destOrd="0" presId="urn:microsoft.com/office/officeart/2005/8/layout/hierarchy2"/>
    <dgm:cxn modelId="{0A5ADA05-07BE-4EAD-BC90-59910208D686}" srcId="{BCFC52CD-55FF-49CC-AFF6-BF5060552834}" destId="{580E507C-B8B8-4100-808D-96E476421179}" srcOrd="0" destOrd="0" parTransId="{07D88B97-479B-40E5-B1A7-9D0FEC0C615B}" sibTransId="{462D3557-DDC1-41F1-90AE-0BEAD0397482}"/>
    <dgm:cxn modelId="{7271F7A2-318F-4635-B8FA-4C76B991F6AC}" type="presOf" srcId="{7A651D34-65BE-4311-806F-2B69C776188A}" destId="{EAEF6025-5BB8-4678-B2CC-66443BCE7279}" srcOrd="1" destOrd="0" presId="urn:microsoft.com/office/officeart/2005/8/layout/hierarchy2"/>
    <dgm:cxn modelId="{FCEA70FE-F976-455F-B5C1-6113B8F37142}" srcId="{3F13921F-9D1D-43C4-9DAB-4E5D94798B6E}" destId="{BCFC52CD-55FF-49CC-AFF6-BF5060552834}" srcOrd="0" destOrd="0" parTransId="{CAA74E2A-72F6-457E-AC28-6ECC02BAA828}" sibTransId="{5F60AA97-053A-4CA5-845E-84704F11E429}"/>
    <dgm:cxn modelId="{A9544699-1FDC-4914-A5DD-05C54DB18C0D}" type="presOf" srcId="{07D88B97-479B-40E5-B1A7-9D0FEC0C615B}" destId="{1E20A1EF-F7D8-4C8C-B5D5-BB8B6E9D7307}" srcOrd="0" destOrd="0" presId="urn:microsoft.com/office/officeart/2005/8/layout/hierarchy2"/>
    <dgm:cxn modelId="{12421BDD-6EAA-4FA6-A5E8-95F07E403410}" type="presOf" srcId="{7A651D34-65BE-4311-806F-2B69C776188A}" destId="{9CC2DEEF-297F-4122-9250-D5FD50F9EFD1}" srcOrd="0" destOrd="0" presId="urn:microsoft.com/office/officeart/2005/8/layout/hierarchy2"/>
    <dgm:cxn modelId="{4977DA71-6F55-4E31-B496-599256593807}" srcId="{BCFC52CD-55FF-49CC-AFF6-BF5060552834}" destId="{35F80CF3-9041-4B66-B058-2042FCBFAEEA}" srcOrd="1" destOrd="0" parTransId="{7A651D34-65BE-4311-806F-2B69C776188A}" sibTransId="{D0041C72-5532-4DB3-8980-92ED634770F4}"/>
    <dgm:cxn modelId="{2EAFEC66-942A-4164-9DAC-037368FD2062}" type="presParOf" srcId="{7F80BF58-7035-4685-8D07-876C1C41995C}" destId="{F065F89F-C913-4903-9BE7-70C74576E536}" srcOrd="0" destOrd="0" presId="urn:microsoft.com/office/officeart/2005/8/layout/hierarchy2"/>
    <dgm:cxn modelId="{5D2FA841-373A-4D88-B583-8503D1E3C51C}" type="presParOf" srcId="{F065F89F-C913-4903-9BE7-70C74576E536}" destId="{47C58A7B-DA16-451F-BDFF-9A2160822C0D}" srcOrd="0" destOrd="0" presId="urn:microsoft.com/office/officeart/2005/8/layout/hierarchy2"/>
    <dgm:cxn modelId="{85A655A0-F55E-4CC1-BA32-675982D409AE}" type="presParOf" srcId="{F065F89F-C913-4903-9BE7-70C74576E536}" destId="{92F4C1F8-9F33-4749-909E-74F5CDF5B86A}" srcOrd="1" destOrd="0" presId="urn:microsoft.com/office/officeart/2005/8/layout/hierarchy2"/>
    <dgm:cxn modelId="{BA85E404-AE2F-4642-8F96-45A704CBF1D5}" type="presParOf" srcId="{92F4C1F8-9F33-4749-909E-74F5CDF5B86A}" destId="{1E20A1EF-F7D8-4C8C-B5D5-BB8B6E9D7307}" srcOrd="0" destOrd="0" presId="urn:microsoft.com/office/officeart/2005/8/layout/hierarchy2"/>
    <dgm:cxn modelId="{9E508438-C6D0-4377-B05B-B0FE1BF08CFF}" type="presParOf" srcId="{1E20A1EF-F7D8-4C8C-B5D5-BB8B6E9D7307}" destId="{61C69B1E-68E8-4454-8298-5F14BE1720FA}" srcOrd="0" destOrd="0" presId="urn:microsoft.com/office/officeart/2005/8/layout/hierarchy2"/>
    <dgm:cxn modelId="{30EF6F27-B199-46E8-92DB-7F52ABB59D98}" type="presParOf" srcId="{92F4C1F8-9F33-4749-909E-74F5CDF5B86A}" destId="{B931A05D-B3A8-40B1-B98A-DC78AFF6B372}" srcOrd="1" destOrd="0" presId="urn:microsoft.com/office/officeart/2005/8/layout/hierarchy2"/>
    <dgm:cxn modelId="{903953DB-AC11-4E32-9B5E-066E12B07D6B}" type="presParOf" srcId="{B931A05D-B3A8-40B1-B98A-DC78AFF6B372}" destId="{5F54A134-4230-44D2-888A-8775D2B61CC7}" srcOrd="0" destOrd="0" presId="urn:microsoft.com/office/officeart/2005/8/layout/hierarchy2"/>
    <dgm:cxn modelId="{BF7BBC22-2591-400B-9F69-F244ECECE8DC}" type="presParOf" srcId="{B931A05D-B3A8-40B1-B98A-DC78AFF6B372}" destId="{6C128C92-7BFC-4F49-B747-8BED05ED40F5}" srcOrd="1" destOrd="0" presId="urn:microsoft.com/office/officeart/2005/8/layout/hierarchy2"/>
    <dgm:cxn modelId="{2B594AB6-D7B7-450C-82C1-1534F4C91F7E}" type="presParOf" srcId="{92F4C1F8-9F33-4749-909E-74F5CDF5B86A}" destId="{9CC2DEEF-297F-4122-9250-D5FD50F9EFD1}" srcOrd="2" destOrd="0" presId="urn:microsoft.com/office/officeart/2005/8/layout/hierarchy2"/>
    <dgm:cxn modelId="{A10ADC2C-7FF9-4240-8311-9B650CB1C94C}" type="presParOf" srcId="{9CC2DEEF-297F-4122-9250-D5FD50F9EFD1}" destId="{EAEF6025-5BB8-4678-B2CC-66443BCE7279}" srcOrd="0" destOrd="0" presId="urn:microsoft.com/office/officeart/2005/8/layout/hierarchy2"/>
    <dgm:cxn modelId="{A6591FD8-66AF-493D-A5FC-F342FDD41DE5}" type="presParOf" srcId="{92F4C1F8-9F33-4749-909E-74F5CDF5B86A}" destId="{C8C97138-39B3-4AC4-92AD-96E585DCAC3B}" srcOrd="3" destOrd="0" presId="urn:microsoft.com/office/officeart/2005/8/layout/hierarchy2"/>
    <dgm:cxn modelId="{09014A07-CEB4-44B5-A2EB-ECD96EA28BEB}" type="presParOf" srcId="{C8C97138-39B3-4AC4-92AD-96E585DCAC3B}" destId="{5793ED23-CAB0-4D87-9A48-6E2471C355A5}" srcOrd="0" destOrd="0" presId="urn:microsoft.com/office/officeart/2005/8/layout/hierarchy2"/>
    <dgm:cxn modelId="{5B29239F-776E-44FF-B999-5E05ABB478A6}" type="presParOf" srcId="{C8C97138-39B3-4AC4-92AD-96E585DCAC3B}" destId="{15A70351-6331-4AC1-AE17-E097F33145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641BE-4F60-49F2-87D4-1156A2D3F55B}">
      <dsp:nvSpPr>
        <dsp:cNvPr id="0" name=""/>
        <dsp:cNvSpPr/>
      </dsp:nvSpPr>
      <dsp:spPr>
        <a:xfrm rot="5400000">
          <a:off x="6365450" y="-4601506"/>
          <a:ext cx="619457" cy="98227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為因應國際洗錢防制評鑑，新增董監事及股東等資料的申報義務。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(§22-1)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廢除無記名股票，避免無記名股票成為洗錢工具。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(§137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等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 rot="-5400000">
        <a:off x="1763812" y="30371"/>
        <a:ext cx="9792496" cy="558979"/>
      </dsp:txXfrm>
    </dsp:sp>
    <dsp:sp modelId="{1631745F-8027-4EE1-A85E-89AC69A67A68}">
      <dsp:nvSpPr>
        <dsp:cNvPr id="0" name=""/>
        <dsp:cNvSpPr/>
      </dsp:nvSpPr>
      <dsp:spPr>
        <a:xfrm>
          <a:off x="3278" y="22578"/>
          <a:ext cx="1760533" cy="57456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增加法人透明度</a:t>
          </a:r>
          <a:endParaRPr lang="zh-TW" altLang="en-US" sz="17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1326" y="50626"/>
        <a:ext cx="1704437" cy="518468"/>
      </dsp:txXfrm>
    </dsp:sp>
    <dsp:sp modelId="{08740B36-6762-4479-8825-871C8CE39A2D}">
      <dsp:nvSpPr>
        <dsp:cNvPr id="0" name=""/>
        <dsp:cNvSpPr/>
      </dsp:nvSpPr>
      <dsp:spPr>
        <a:xfrm rot="5400000">
          <a:off x="6100763" y="-3661378"/>
          <a:ext cx="1148832" cy="98227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明定公司經營業務得採行增進公共利益之行為。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公司得發無面額股：真實反應公司的價值也使股票發行價格更有彈性。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(§156)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新增多種特別股類型如黃金股，讓公司可以有更靈活的股權設計，以利吸引投資。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(§157)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公司可以每季或每半年分紅，有利投資人及早收回投資，提高投資意願。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(§228-1)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 rot="-5400000">
        <a:off x="1763812" y="731654"/>
        <a:ext cx="9766654" cy="1036670"/>
      </dsp:txXfrm>
    </dsp:sp>
    <dsp:sp modelId="{4E82E1CB-423F-4A4A-B6EA-6D200D983E78}">
      <dsp:nvSpPr>
        <dsp:cNvPr id="0" name=""/>
        <dsp:cNvSpPr/>
      </dsp:nvSpPr>
      <dsp:spPr>
        <a:xfrm>
          <a:off x="3278" y="962706"/>
          <a:ext cx="1760533" cy="57456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8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友善新創環境</a:t>
          </a:r>
          <a:endParaRPr lang="zh-TW" altLang="en-US" sz="17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1326" y="990754"/>
        <a:ext cx="1704437" cy="518468"/>
      </dsp:txXfrm>
    </dsp:sp>
    <dsp:sp modelId="{DF11D52B-AF48-4F38-B966-C04E121FA027}">
      <dsp:nvSpPr>
        <dsp:cNvPr id="0" name=""/>
        <dsp:cNvSpPr/>
      </dsp:nvSpPr>
      <dsp:spPr>
        <a:xfrm rot="5400000">
          <a:off x="5859262" y="-2215061"/>
          <a:ext cx="1631835" cy="98227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公司可只設一董或二董，不強制設三董，減輕公司人事成本。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(§192)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刪除發起人持股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1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年的限制，有利新創吸引投資。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(§163)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擴大員工獎酬工具如庫藏股、員工酬勞及新股認購權的發放對象，可及於母子公司，有利集團企業留住人才。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(§§167-1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167-2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235-1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267)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非公發公司可發行無實體股票、公司債，符合無紙化潮流。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(§161-2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257-2)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增訂數位化措施，並強化公司登記電子化。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(§§28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28-1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172-1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172-2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387)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 rot="-5400000">
        <a:off x="1763812" y="1960049"/>
        <a:ext cx="9743075" cy="1472515"/>
      </dsp:txXfrm>
    </dsp:sp>
    <dsp:sp modelId="{FD76B050-4FF2-4AD3-A9F3-02461358AE6E}">
      <dsp:nvSpPr>
        <dsp:cNvPr id="0" name=""/>
        <dsp:cNvSpPr/>
      </dsp:nvSpPr>
      <dsp:spPr>
        <a:xfrm>
          <a:off x="3278" y="2409023"/>
          <a:ext cx="1760533" cy="57456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企業經營彈性</a:t>
          </a:r>
          <a:endParaRPr lang="zh-TW" altLang="en-US" sz="17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1326" y="2437071"/>
        <a:ext cx="1704437" cy="518468"/>
      </dsp:txXfrm>
    </dsp:sp>
    <dsp:sp modelId="{EEAE1E0E-EBD5-45C6-8157-9A3C2F18641C}">
      <dsp:nvSpPr>
        <dsp:cNvPr id="0" name=""/>
        <dsp:cNvSpPr/>
      </dsp:nvSpPr>
      <dsp:spPr>
        <a:xfrm rot="5400000">
          <a:off x="5819989" y="-487970"/>
          <a:ext cx="1710381" cy="98227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</a:rPr>
            <a:t>降低有限公司出資轉讓及</a:t>
          </a:r>
          <a:r>
            <a:rPr lang="zh-TW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</a:rPr>
            <a:t>股東同意權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</a:rPr>
            <a:t>之門檻。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</a:rPr>
            <a:t>(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§111-113)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增列股東會不得以臨時動議提出之事由，防止股東會突襲。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(§172)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保障股東提案權，公司不得任意剔除股東提案。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(§172-1)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繼續持有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3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個月以上之過半股份股東得自行召集股東臨時會，不須經主管機關許可。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(§173-1)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董事會不得任意剔除股東提名之董監事候選人，保障股東提名權。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(§192-1)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增列工會或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2/3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受僱員工得聲請公司重整。 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(§§282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、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283)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 rot="-5400000">
        <a:off x="1763812" y="3651701"/>
        <a:ext cx="9739241" cy="1543393"/>
      </dsp:txXfrm>
    </dsp:sp>
    <dsp:sp modelId="{764A9111-0C4E-41C5-976A-891FFDC64C2C}">
      <dsp:nvSpPr>
        <dsp:cNvPr id="0" name=""/>
        <dsp:cNvSpPr/>
      </dsp:nvSpPr>
      <dsp:spPr>
        <a:xfrm>
          <a:off x="3278" y="4136115"/>
          <a:ext cx="1760533" cy="57456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保障股東權益</a:t>
          </a:r>
          <a:endParaRPr lang="zh-TW" altLang="en-US" sz="17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1326" y="4164163"/>
        <a:ext cx="1704437" cy="518468"/>
      </dsp:txXfrm>
    </dsp:sp>
    <dsp:sp modelId="{F555D4A7-5ADE-4E96-9927-42BED40FD2CB}">
      <dsp:nvSpPr>
        <dsp:cNvPr id="0" name=""/>
        <dsp:cNvSpPr/>
      </dsp:nvSpPr>
      <dsp:spPr>
        <a:xfrm rot="5400000">
          <a:off x="6074084" y="1024298"/>
          <a:ext cx="1202190" cy="98227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董事長不召開董事會，過半董事得自行召開，解決僵局。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(§203-1)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確保召集權人得取得股東名簿，明定公司或股代不得拒絕提供。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(§210-1)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董事之配偶、二親等內血親或有母子關係之公司，與公司交易時，董事也要揭露說明。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(§206)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降低少數股東提起訴訟之門檻，並明定裁判費超過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60</a:t>
          </a: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萬元部分暫免徵收。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(§214)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 rot="-5400000">
        <a:off x="1763812" y="5393256"/>
        <a:ext cx="9764049" cy="1084818"/>
      </dsp:txXfrm>
    </dsp:sp>
    <dsp:sp modelId="{50461150-C65C-4F35-926D-E49A7E5C15AB}">
      <dsp:nvSpPr>
        <dsp:cNvPr id="0" name=""/>
        <dsp:cNvSpPr/>
      </dsp:nvSpPr>
      <dsp:spPr>
        <a:xfrm>
          <a:off x="3278" y="5648384"/>
          <a:ext cx="1760533" cy="57456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強化公司治理</a:t>
          </a:r>
          <a:endParaRPr lang="zh-TW" altLang="en-US" sz="17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1326" y="5676432"/>
        <a:ext cx="1704437" cy="518468"/>
      </dsp:txXfrm>
    </dsp:sp>
    <dsp:sp modelId="{A5EB4264-C41E-49F9-8AD8-2B296589EFC7}">
      <dsp:nvSpPr>
        <dsp:cNvPr id="0" name=""/>
        <dsp:cNvSpPr/>
      </dsp:nvSpPr>
      <dsp:spPr>
        <a:xfrm rot="5400000">
          <a:off x="6273132" y="2083424"/>
          <a:ext cx="804094" cy="98227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廢除外國公司認許制度，符合國際潮流。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(§4</a:t>
          </a:r>
          <a:r>
            <a:rPr lang="zh-TW" altLang="en-US" sz="1600" b="1" kern="1200" dirty="0" smtClean="0">
              <a:solidFill>
                <a:srgbClr val="00B050"/>
              </a:solidFill>
              <a:latin typeface="標楷體"/>
              <a:ea typeface="標楷體"/>
              <a:cs typeface="+mn-ea"/>
              <a:sym typeface="+mn-lt"/>
            </a:rPr>
            <a:t>、</a:t>
          </a:r>
          <a:r>
            <a:rPr lang="en-US" altLang="zh-TW" sz="1600" b="1" kern="1200" dirty="0" smtClean="0">
              <a:solidFill>
                <a:srgbClr val="00B050"/>
              </a:solidFill>
              <a:latin typeface="標楷體"/>
              <a:ea typeface="標楷體"/>
              <a:cs typeface="+mn-ea"/>
              <a:sym typeface="+mn-lt"/>
            </a:rPr>
            <a:t>370~385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新增公司外文名稱登記，以利企業進行跨國業務，提升國際識別度。</a:t>
          </a:r>
          <a:r>
            <a:rPr lang="en-US" altLang="zh-TW" sz="16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(§392-1)</a:t>
          </a:r>
          <a:endParaRPr lang="zh-TW" altLang="en-US" sz="16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 rot="-5400000">
        <a:off x="1763812" y="6631998"/>
        <a:ext cx="9783482" cy="725588"/>
      </dsp:txXfrm>
    </dsp:sp>
    <dsp:sp modelId="{2C3B28F9-9BDB-4C38-BEB6-454E8BAFCE98}">
      <dsp:nvSpPr>
        <dsp:cNvPr id="0" name=""/>
        <dsp:cNvSpPr/>
      </dsp:nvSpPr>
      <dsp:spPr>
        <a:xfrm>
          <a:off x="3278" y="6707510"/>
          <a:ext cx="1760533" cy="57456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dirty="0" smtClean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rPr>
            <a:t>與國際接軌</a:t>
          </a:r>
          <a:endParaRPr lang="zh-TW" altLang="en-US" sz="1700" b="1" kern="1200" dirty="0">
            <a:solidFill>
              <a:srgbClr val="000000"/>
            </a:solidFill>
            <a:latin typeface="+mn-lt"/>
            <a:ea typeface="+mn-ea"/>
            <a:cs typeface="+mn-ea"/>
            <a:sym typeface="+mn-lt"/>
          </a:endParaRPr>
        </a:p>
      </dsp:txBody>
      <dsp:txXfrm>
        <a:off x="31326" y="6735558"/>
        <a:ext cx="1704437" cy="518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58A7B-DA16-451F-BDFF-9A2160822C0D}">
      <dsp:nvSpPr>
        <dsp:cNvPr id="0" name=""/>
        <dsp:cNvSpPr/>
      </dsp:nvSpPr>
      <dsp:spPr>
        <a:xfrm>
          <a:off x="366181" y="586199"/>
          <a:ext cx="2036721" cy="10183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股份有限公司</a:t>
          </a:r>
          <a:endParaRPr lang="zh-TW" altLang="en-US" sz="2400" b="1" kern="1200" dirty="0">
            <a:solidFill>
              <a:schemeClr val="tx1">
                <a:lumMod val="95000"/>
                <a:lumOff val="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96008" y="616026"/>
        <a:ext cx="1977067" cy="958706"/>
      </dsp:txXfrm>
    </dsp:sp>
    <dsp:sp modelId="{1E20A1EF-F7D8-4C8C-B5D5-BB8B6E9D7307}">
      <dsp:nvSpPr>
        <dsp:cNvPr id="0" name=""/>
        <dsp:cNvSpPr/>
      </dsp:nvSpPr>
      <dsp:spPr>
        <a:xfrm rot="19457599">
          <a:off x="2308601" y="760764"/>
          <a:ext cx="1003291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003291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b="1" kern="1200">
            <a:solidFill>
              <a:schemeClr val="tx1">
                <a:lumMod val="95000"/>
                <a:lumOff val="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85165" y="777518"/>
        <a:ext cx="50164" cy="50164"/>
      </dsp:txXfrm>
    </dsp:sp>
    <dsp:sp modelId="{5F54A134-4230-44D2-888A-8775D2B61CC7}">
      <dsp:nvSpPr>
        <dsp:cNvPr id="0" name=""/>
        <dsp:cNvSpPr/>
      </dsp:nvSpPr>
      <dsp:spPr>
        <a:xfrm>
          <a:off x="3217591" y="641"/>
          <a:ext cx="2036721" cy="10183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面額</a:t>
          </a:r>
          <a:r>
            <a:rPr lang="zh-TW" altLang="en-US" sz="2400" b="1" kern="12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股</a:t>
          </a:r>
        </a:p>
      </dsp:txBody>
      <dsp:txXfrm>
        <a:off x="3247418" y="30468"/>
        <a:ext cx="1977067" cy="958706"/>
      </dsp:txXfrm>
    </dsp:sp>
    <dsp:sp modelId="{9CC2DEEF-297F-4122-9250-D5FD50F9EFD1}">
      <dsp:nvSpPr>
        <dsp:cNvPr id="0" name=""/>
        <dsp:cNvSpPr/>
      </dsp:nvSpPr>
      <dsp:spPr>
        <a:xfrm rot="2142401">
          <a:off x="2308601" y="1346322"/>
          <a:ext cx="1003291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003291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b="1" kern="1200">
            <a:solidFill>
              <a:schemeClr val="tx1">
                <a:lumMod val="95000"/>
                <a:lumOff val="5000"/>
              </a:schemeClr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85165" y="1363075"/>
        <a:ext cx="50164" cy="50164"/>
      </dsp:txXfrm>
    </dsp:sp>
    <dsp:sp modelId="{5793ED23-CAB0-4D87-9A48-6E2471C355A5}">
      <dsp:nvSpPr>
        <dsp:cNvPr id="0" name=""/>
        <dsp:cNvSpPr/>
      </dsp:nvSpPr>
      <dsp:spPr>
        <a:xfrm>
          <a:off x="3217591" y="1171756"/>
          <a:ext cx="2036721" cy="10183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無面額股</a:t>
          </a:r>
          <a:endParaRPr lang="zh-TW" altLang="en-US" sz="2400" b="1" kern="1200" dirty="0">
            <a:solidFill>
              <a:srgbClr val="FF0000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247418" y="1201583"/>
        <a:ext cx="1977067" cy="958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9786" cy="496965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4"/>
            <a:ext cx="2949786" cy="496965"/>
          </a:xfrm>
          <a:prstGeom prst="rect">
            <a:avLst/>
          </a:prstGeom>
        </p:spPr>
        <p:txBody>
          <a:bodyPr vert="horz" lIns="92289" tIns="46145" rIns="92289" bIns="46145" rtlCol="0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57499DCD-A585-42E1-8755-1448FAEA0B3E}" type="datetimeFigureOut">
              <a:rPr lang="zh-TW" altLang="en-US" smtClean="0"/>
              <a:pPr/>
              <a:t>2018/10/2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60102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9" tIns="46145" rIns="92289" bIns="46145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4"/>
          </a:xfrm>
          <a:prstGeom prst="rect">
            <a:avLst/>
          </a:prstGeom>
        </p:spPr>
        <p:txBody>
          <a:bodyPr vert="horz" lIns="92289" tIns="46145" rIns="92289" bIns="46145" rtlCol="0"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440653"/>
            <a:ext cx="2949786" cy="496965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l">
              <a:defRPr sz="1200"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53"/>
            <a:ext cx="2949786" cy="496965"/>
          </a:xfrm>
          <a:prstGeom prst="rect">
            <a:avLst/>
          </a:prstGeom>
        </p:spPr>
        <p:txBody>
          <a:bodyPr vert="horz" lIns="92289" tIns="46145" rIns="92289" bIns="46145" rtlCol="0" anchor="b"/>
          <a:lstStyle>
            <a:lvl1pPr algn="r">
              <a:defRPr sz="1200">
                <a:ea typeface="微軟正黑體" panose="020B0604030504040204" pitchFamily="34" charset="-120"/>
              </a:defRPr>
            </a:lvl1pPr>
          </a:lstStyle>
          <a:p>
            <a:fld id="{B639E0BA-CE4E-4316-8385-BE7196E07B39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858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95288" y="744538"/>
            <a:ext cx="6016625" cy="3730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215E3-1D41-4BE0-8E43-CC02BFAC1EF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27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95288" y="744538"/>
            <a:ext cx="6016625" cy="373062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215E3-1D41-4BE0-8E43-CC02BFAC1EF0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27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348905"/>
            <a:ext cx="10363200" cy="1620771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4284716"/>
            <a:ext cx="8534400" cy="19323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7008183"/>
            <a:ext cx="2844800" cy="40256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7008183"/>
            <a:ext cx="3860800" cy="40256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14577" y="7158699"/>
            <a:ext cx="2844800" cy="4025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45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56385" y="173995"/>
            <a:ext cx="10261198" cy="583874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79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目录页">
    <p:bg>
      <p:bgPr>
        <a:gradFill>
          <a:gsLst>
            <a:gs pos="0">
              <a:schemeClr val="bg1"/>
            </a:gs>
            <a:gs pos="67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椭圆 13"/>
          <p:cNvSpPr/>
          <p:nvPr userDrawn="1"/>
        </p:nvSpPr>
        <p:spPr>
          <a:xfrm>
            <a:off x="5427411" y="-2118055"/>
            <a:ext cx="3192086" cy="3519423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椭圆 1"/>
          <p:cNvSpPr/>
          <p:nvPr userDrawn="1"/>
        </p:nvSpPr>
        <p:spPr>
          <a:xfrm rot="20564813">
            <a:off x="2865698" y="-304023"/>
            <a:ext cx="1192937" cy="1315268"/>
          </a:xfrm>
          <a:prstGeom prst="ellipse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椭圆 2"/>
          <p:cNvSpPr/>
          <p:nvPr userDrawn="1"/>
        </p:nvSpPr>
        <p:spPr>
          <a:xfrm rot="20564813">
            <a:off x="4190298" y="-652775"/>
            <a:ext cx="1830324" cy="2018017"/>
          </a:xfrm>
          <a:prstGeom prst="ellipse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椭圆 3"/>
          <p:cNvSpPr/>
          <p:nvPr userDrawn="1"/>
        </p:nvSpPr>
        <p:spPr>
          <a:xfrm rot="20564813">
            <a:off x="3813093" y="-239609"/>
            <a:ext cx="791225" cy="872361"/>
          </a:xfrm>
          <a:prstGeom prst="ellipse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椭圆 4"/>
          <p:cNvSpPr/>
          <p:nvPr userDrawn="1"/>
        </p:nvSpPr>
        <p:spPr>
          <a:xfrm rot="20564813">
            <a:off x="2989139" y="672866"/>
            <a:ext cx="550933" cy="607429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椭圆 5"/>
          <p:cNvSpPr/>
          <p:nvPr userDrawn="1"/>
        </p:nvSpPr>
        <p:spPr>
          <a:xfrm rot="20564813">
            <a:off x="5466868" y="577802"/>
            <a:ext cx="854438" cy="942058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椭圆 7"/>
          <p:cNvSpPr/>
          <p:nvPr userDrawn="1"/>
        </p:nvSpPr>
        <p:spPr>
          <a:xfrm rot="20564813">
            <a:off x="5756218" y="1405959"/>
            <a:ext cx="393449" cy="433796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椭圆 8"/>
          <p:cNvSpPr/>
          <p:nvPr userDrawn="1"/>
        </p:nvSpPr>
        <p:spPr>
          <a:xfrm rot="20564813">
            <a:off x="5301220" y="1490246"/>
            <a:ext cx="186180" cy="205272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椭圆 9"/>
          <p:cNvSpPr/>
          <p:nvPr userDrawn="1"/>
        </p:nvSpPr>
        <p:spPr>
          <a:xfrm rot="20564813">
            <a:off x="5142816" y="1424783"/>
            <a:ext cx="121897" cy="134396"/>
          </a:xfrm>
          <a:prstGeom prst="ellipse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椭圆 11"/>
          <p:cNvSpPr/>
          <p:nvPr userDrawn="1"/>
        </p:nvSpPr>
        <p:spPr>
          <a:xfrm rot="20564813">
            <a:off x="6595017" y="1210431"/>
            <a:ext cx="776274" cy="855878"/>
          </a:xfrm>
          <a:prstGeom prst="ellipse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椭圆 14"/>
          <p:cNvSpPr/>
          <p:nvPr userDrawn="1"/>
        </p:nvSpPr>
        <p:spPr>
          <a:xfrm>
            <a:off x="8687528" y="162982"/>
            <a:ext cx="454772" cy="501407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椭圆 15"/>
          <p:cNvSpPr/>
          <p:nvPr userDrawn="1"/>
        </p:nvSpPr>
        <p:spPr>
          <a:xfrm>
            <a:off x="8291918" y="774133"/>
            <a:ext cx="568898" cy="627238"/>
          </a:xfrm>
          <a:prstGeom prst="ellipse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椭圆 16"/>
          <p:cNvSpPr/>
          <p:nvPr userDrawn="1"/>
        </p:nvSpPr>
        <p:spPr>
          <a:xfrm>
            <a:off x="8934864" y="513787"/>
            <a:ext cx="207436" cy="228708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椭圆 17"/>
          <p:cNvSpPr/>
          <p:nvPr userDrawn="1"/>
        </p:nvSpPr>
        <p:spPr>
          <a:xfrm>
            <a:off x="9258979" y="360023"/>
            <a:ext cx="168156" cy="185400"/>
          </a:xfrm>
          <a:prstGeom prst="ellipse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文本占位符 19"/>
          <p:cNvSpPr>
            <a:spLocks noGrp="1"/>
          </p:cNvSpPr>
          <p:nvPr>
            <p:ph type="body" sz="quarter" idx="10" hasCustomPrompt="1"/>
          </p:nvPr>
        </p:nvSpPr>
        <p:spPr>
          <a:xfrm>
            <a:off x="1521069" y="3910027"/>
            <a:ext cx="3138030" cy="80756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20" name="文本占位符 19"/>
          <p:cNvSpPr>
            <a:spLocks noGrp="1"/>
          </p:cNvSpPr>
          <p:nvPr>
            <p:ph type="body" sz="quarter" idx="11" hasCustomPrompt="1"/>
          </p:nvPr>
        </p:nvSpPr>
        <p:spPr>
          <a:xfrm>
            <a:off x="6875389" y="2978904"/>
            <a:ext cx="3138030" cy="372056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21" name="文本占位符 19"/>
          <p:cNvSpPr>
            <a:spLocks noGrp="1"/>
          </p:cNvSpPr>
          <p:nvPr>
            <p:ph type="body" sz="quarter" idx="12" hasCustomPrompt="1"/>
          </p:nvPr>
        </p:nvSpPr>
        <p:spPr>
          <a:xfrm>
            <a:off x="6875389" y="3834849"/>
            <a:ext cx="3138030" cy="372056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23" name="椭圆 22"/>
          <p:cNvSpPr/>
          <p:nvPr userDrawn="1"/>
        </p:nvSpPr>
        <p:spPr>
          <a:xfrm rot="10664813">
            <a:off x="1606494" y="7088320"/>
            <a:ext cx="1192937" cy="1315268"/>
          </a:xfrm>
          <a:prstGeom prst="ellipse">
            <a:avLst/>
          </a:prstGeom>
          <a:solidFill>
            <a:schemeClr val="accent5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椭圆 23"/>
          <p:cNvSpPr/>
          <p:nvPr userDrawn="1"/>
        </p:nvSpPr>
        <p:spPr>
          <a:xfrm rot="10664813">
            <a:off x="-298888" y="6265479"/>
            <a:ext cx="1830324" cy="2018017"/>
          </a:xfrm>
          <a:prstGeom prst="ellipse">
            <a:avLst/>
          </a:prstGeom>
          <a:solidFill>
            <a:schemeClr val="accent3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椭圆 24"/>
          <p:cNvSpPr/>
          <p:nvPr userDrawn="1"/>
        </p:nvSpPr>
        <p:spPr>
          <a:xfrm rot="10664813">
            <a:off x="1049383" y="7248427"/>
            <a:ext cx="791225" cy="872361"/>
          </a:xfrm>
          <a:prstGeom prst="ellipse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椭圆 25"/>
          <p:cNvSpPr/>
          <p:nvPr userDrawn="1"/>
        </p:nvSpPr>
        <p:spPr>
          <a:xfrm rot="10664813">
            <a:off x="2264564" y="6896876"/>
            <a:ext cx="550933" cy="607429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 userDrawn="1"/>
        </p:nvSpPr>
        <p:spPr>
          <a:xfrm rot="10664813">
            <a:off x="-410114" y="5909418"/>
            <a:ext cx="854438" cy="942058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8" name="椭圆 27"/>
          <p:cNvSpPr/>
          <p:nvPr userDrawn="1"/>
        </p:nvSpPr>
        <p:spPr>
          <a:xfrm rot="10664813">
            <a:off x="2989615" y="6795334"/>
            <a:ext cx="243577" cy="268554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椭圆 28"/>
          <p:cNvSpPr/>
          <p:nvPr userDrawn="1"/>
        </p:nvSpPr>
        <p:spPr>
          <a:xfrm rot="10664813">
            <a:off x="-101717" y="5592293"/>
            <a:ext cx="393449" cy="433796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椭圆 29"/>
          <p:cNvSpPr/>
          <p:nvPr userDrawn="1"/>
        </p:nvSpPr>
        <p:spPr>
          <a:xfrm rot="10664813">
            <a:off x="534477" y="5894914"/>
            <a:ext cx="186180" cy="205272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椭圆 30"/>
          <p:cNvSpPr/>
          <p:nvPr userDrawn="1"/>
        </p:nvSpPr>
        <p:spPr>
          <a:xfrm rot="10664813">
            <a:off x="726987" y="6082189"/>
            <a:ext cx="121897" cy="134396"/>
          </a:xfrm>
          <a:prstGeom prst="ellipse">
            <a:avLst/>
          </a:prstGeom>
          <a:solidFill>
            <a:schemeClr val="accent4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文本占位符 19"/>
          <p:cNvSpPr>
            <a:spLocks noGrp="1"/>
          </p:cNvSpPr>
          <p:nvPr>
            <p:ph type="body" sz="quarter" idx="13" hasCustomPrompt="1"/>
          </p:nvPr>
        </p:nvSpPr>
        <p:spPr>
          <a:xfrm>
            <a:off x="6875389" y="4690795"/>
            <a:ext cx="3138030" cy="372056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4" name="文本占位符 19"/>
          <p:cNvSpPr>
            <a:spLocks noGrp="1"/>
          </p:cNvSpPr>
          <p:nvPr>
            <p:ph type="body" sz="quarter" idx="14" hasCustomPrompt="1"/>
          </p:nvPr>
        </p:nvSpPr>
        <p:spPr>
          <a:xfrm>
            <a:off x="6875389" y="5546740"/>
            <a:ext cx="3138030" cy="372056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5" name="投影片編號版面配置區 5"/>
          <p:cNvSpPr>
            <a:spLocks noGrp="1"/>
          </p:cNvSpPr>
          <p:nvPr>
            <p:ph type="sldNum" sz="quarter" idx="15"/>
          </p:nvPr>
        </p:nvSpPr>
        <p:spPr>
          <a:xfrm>
            <a:off x="9347200" y="7126556"/>
            <a:ext cx="2844800" cy="4025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02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目录页">
    <p:bg>
      <p:bgPr>
        <a:gradFill>
          <a:gsLst>
            <a:gs pos="0">
              <a:schemeClr val="bg1"/>
            </a:gs>
            <a:gs pos="67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占位符 19"/>
          <p:cNvSpPr>
            <a:spLocks noGrp="1"/>
          </p:cNvSpPr>
          <p:nvPr>
            <p:ph type="body" sz="quarter" idx="10" hasCustomPrompt="1"/>
          </p:nvPr>
        </p:nvSpPr>
        <p:spPr>
          <a:xfrm>
            <a:off x="2908804" y="2554563"/>
            <a:ext cx="4277303" cy="80756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20" name="文本占位符 19"/>
          <p:cNvSpPr>
            <a:spLocks noGrp="1"/>
          </p:cNvSpPr>
          <p:nvPr>
            <p:ph type="body" sz="quarter" idx="11" hasCustomPrompt="1"/>
          </p:nvPr>
        </p:nvSpPr>
        <p:spPr>
          <a:xfrm>
            <a:off x="8230852" y="2559356"/>
            <a:ext cx="3138030" cy="372056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21" name="文本占位符 19"/>
          <p:cNvSpPr>
            <a:spLocks noGrp="1"/>
          </p:cNvSpPr>
          <p:nvPr>
            <p:ph type="body" sz="quarter" idx="12" hasCustomPrompt="1"/>
          </p:nvPr>
        </p:nvSpPr>
        <p:spPr>
          <a:xfrm>
            <a:off x="8230852" y="3415301"/>
            <a:ext cx="3138030" cy="372056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3" name="文本占位符 19"/>
          <p:cNvSpPr>
            <a:spLocks noGrp="1"/>
          </p:cNvSpPr>
          <p:nvPr>
            <p:ph type="body" sz="quarter" idx="13" hasCustomPrompt="1"/>
          </p:nvPr>
        </p:nvSpPr>
        <p:spPr>
          <a:xfrm>
            <a:off x="8230852" y="4271247"/>
            <a:ext cx="3138030" cy="372056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4" name="文本占位符 19"/>
          <p:cNvSpPr>
            <a:spLocks noGrp="1"/>
          </p:cNvSpPr>
          <p:nvPr>
            <p:ph type="body" sz="quarter" idx="14" hasCustomPrompt="1"/>
          </p:nvPr>
        </p:nvSpPr>
        <p:spPr>
          <a:xfrm>
            <a:off x="8230852" y="5127192"/>
            <a:ext cx="3138030" cy="372056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8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5" name="投影片編號版面配置區 5"/>
          <p:cNvSpPr>
            <a:spLocks noGrp="1"/>
          </p:cNvSpPr>
          <p:nvPr>
            <p:ph type="sldNum" sz="quarter" idx="15"/>
          </p:nvPr>
        </p:nvSpPr>
        <p:spPr>
          <a:xfrm>
            <a:off x="9347200" y="7126556"/>
            <a:ext cx="2844800" cy="4025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2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0" y="0"/>
            <a:ext cx="394777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47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副标题页">
    <p:bg>
      <p:bgPr>
        <a:gradFill>
          <a:gsLst>
            <a:gs pos="0">
              <a:schemeClr val="bg1"/>
            </a:gs>
            <a:gs pos="67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9"/>
          <p:cNvSpPr>
            <a:spLocks noGrp="1"/>
          </p:cNvSpPr>
          <p:nvPr>
            <p:ph type="body" sz="quarter" idx="10" hasCustomPrompt="1"/>
          </p:nvPr>
        </p:nvSpPr>
        <p:spPr>
          <a:xfrm>
            <a:off x="6637701" y="2235976"/>
            <a:ext cx="3138030" cy="80756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  <p:sp>
        <p:nvSpPr>
          <p:cNvPr id="12" name="文本占位符 19"/>
          <p:cNvSpPr>
            <a:spLocks noGrp="1"/>
          </p:cNvSpPr>
          <p:nvPr>
            <p:ph type="body" sz="quarter" idx="11" hasCustomPrompt="1"/>
          </p:nvPr>
        </p:nvSpPr>
        <p:spPr>
          <a:xfrm>
            <a:off x="6637701" y="3142809"/>
            <a:ext cx="3138030" cy="372056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30000"/>
              </a:lnSpc>
              <a:buNone/>
              <a:defRPr sz="1200" b="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grpSp>
        <p:nvGrpSpPr>
          <p:cNvPr id="14" name="群組 13"/>
          <p:cNvGrpSpPr/>
          <p:nvPr userDrawn="1"/>
        </p:nvGrpSpPr>
        <p:grpSpPr>
          <a:xfrm>
            <a:off x="749097" y="-414209"/>
            <a:ext cx="4104299" cy="6066753"/>
            <a:chOff x="2395015" y="-375684"/>
            <a:chExt cx="4104299" cy="5502492"/>
          </a:xfrm>
        </p:grpSpPr>
        <p:sp>
          <p:nvSpPr>
            <p:cNvPr id="2" name="椭圆 1"/>
            <p:cNvSpPr/>
            <p:nvPr userDrawn="1"/>
          </p:nvSpPr>
          <p:spPr>
            <a:xfrm>
              <a:off x="5700221" y="4382258"/>
              <a:ext cx="463298" cy="463298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" name="椭圆 2"/>
            <p:cNvSpPr/>
            <p:nvPr userDrawn="1"/>
          </p:nvSpPr>
          <p:spPr>
            <a:xfrm>
              <a:off x="2395015" y="1393932"/>
              <a:ext cx="3015427" cy="3015427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椭圆 3"/>
            <p:cNvSpPr/>
            <p:nvPr userDrawn="1"/>
          </p:nvSpPr>
          <p:spPr>
            <a:xfrm>
              <a:off x="4010423" y="966441"/>
              <a:ext cx="1970009" cy="1970009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椭圆 4"/>
            <p:cNvSpPr/>
            <p:nvPr userDrawn="1"/>
          </p:nvSpPr>
          <p:spPr>
            <a:xfrm>
              <a:off x="3582932" y="882387"/>
              <a:ext cx="854982" cy="854982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椭圆 5"/>
            <p:cNvSpPr/>
            <p:nvPr userDrawn="1"/>
          </p:nvSpPr>
          <p:spPr>
            <a:xfrm>
              <a:off x="4724879" y="3332420"/>
              <a:ext cx="1076939" cy="1076939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椭圆 6"/>
            <p:cNvSpPr/>
            <p:nvPr userDrawn="1"/>
          </p:nvSpPr>
          <p:spPr>
            <a:xfrm>
              <a:off x="5645533" y="3020503"/>
              <a:ext cx="334899" cy="334899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椭圆 7"/>
            <p:cNvSpPr/>
            <p:nvPr userDrawn="1"/>
          </p:nvSpPr>
          <p:spPr>
            <a:xfrm>
              <a:off x="5625831" y="1737369"/>
              <a:ext cx="873483" cy="873483"/>
            </a:xfrm>
            <a:prstGeom prst="ellipse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 userDrawn="1"/>
          </p:nvSpPr>
          <p:spPr>
            <a:xfrm>
              <a:off x="4062136" y="137828"/>
              <a:ext cx="468355" cy="468355"/>
            </a:xfrm>
            <a:prstGeom prst="ellipse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 userDrawn="1"/>
          </p:nvSpPr>
          <p:spPr>
            <a:xfrm>
              <a:off x="3641582" y="-375684"/>
              <a:ext cx="724235" cy="724235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椭圆 12"/>
            <p:cNvSpPr/>
            <p:nvPr userDrawn="1"/>
          </p:nvSpPr>
          <p:spPr>
            <a:xfrm>
              <a:off x="5682548" y="4938494"/>
              <a:ext cx="188314" cy="188314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034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348905"/>
            <a:ext cx="10363200" cy="1620771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4284716"/>
            <a:ext cx="8534400" cy="19323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7008183"/>
            <a:ext cx="2844800" cy="40256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7008183"/>
            <a:ext cx="3860800" cy="40256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414577" y="7158699"/>
            <a:ext cx="2844800" cy="4025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4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24"/>
          <p:cNvCxnSpPr/>
          <p:nvPr userDrawn="1"/>
        </p:nvCxnSpPr>
        <p:spPr>
          <a:xfrm>
            <a:off x="0" y="252042"/>
            <a:ext cx="4838700" cy="0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374720" y="491520"/>
            <a:ext cx="9568178" cy="583874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57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348905"/>
            <a:ext cx="10363200" cy="1620771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4284716"/>
            <a:ext cx="8534400" cy="19323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軟正黑體" panose="020B0604030504040204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09600" y="7008183"/>
            <a:ext cx="2844800" cy="40256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165600" y="7008183"/>
            <a:ext cx="3860800" cy="40256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39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 userDrawn="1"/>
        </p:nvGrpSpPr>
        <p:grpSpPr>
          <a:xfrm>
            <a:off x="11472852" y="7099893"/>
            <a:ext cx="362484" cy="311891"/>
            <a:chOff x="1029474" y="0"/>
            <a:chExt cx="805676" cy="476250"/>
          </a:xfrm>
        </p:grpSpPr>
        <p:sp>
          <p:nvSpPr>
            <p:cNvPr id="3" name="Freeform 8"/>
            <p:cNvSpPr>
              <a:spLocks/>
            </p:cNvSpPr>
            <p:nvPr/>
          </p:nvSpPr>
          <p:spPr bwMode="auto">
            <a:xfrm>
              <a:off x="1478793" y="128512"/>
              <a:ext cx="356357" cy="258914"/>
            </a:xfrm>
            <a:custGeom>
              <a:avLst/>
              <a:gdLst>
                <a:gd name="T0" fmla="*/ 489 w 489"/>
                <a:gd name="T1" fmla="*/ 0 h 371"/>
                <a:gd name="T2" fmla="*/ 0 w 489"/>
                <a:gd name="T3" fmla="*/ 176 h 371"/>
                <a:gd name="T4" fmla="*/ 257 w 489"/>
                <a:gd name="T5" fmla="*/ 371 h 371"/>
                <a:gd name="T6" fmla="*/ 489 w 489"/>
                <a:gd name="T7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371">
                  <a:moveTo>
                    <a:pt x="489" y="0"/>
                  </a:moveTo>
                  <a:lnTo>
                    <a:pt x="0" y="176"/>
                  </a:lnTo>
                  <a:lnTo>
                    <a:pt x="257" y="371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anose="020B0604030504040204" pitchFamily="34" charset="-120"/>
              </a:endParaRPr>
            </a:p>
          </p:txBody>
        </p:sp>
        <p:sp>
          <p:nvSpPr>
            <p:cNvPr id="4" name="Freeform 9"/>
            <p:cNvSpPr>
              <a:spLocks/>
            </p:cNvSpPr>
            <p:nvPr/>
          </p:nvSpPr>
          <p:spPr bwMode="auto">
            <a:xfrm>
              <a:off x="1029474" y="0"/>
              <a:ext cx="743701" cy="476250"/>
            </a:xfrm>
            <a:custGeom>
              <a:avLst/>
              <a:gdLst>
                <a:gd name="T0" fmla="*/ 629 w 1010"/>
                <a:gd name="T1" fmla="*/ 578 h 684"/>
                <a:gd name="T2" fmla="*/ 567 w 1010"/>
                <a:gd name="T3" fmla="*/ 578 h 684"/>
                <a:gd name="T4" fmla="*/ 542 w 1010"/>
                <a:gd name="T5" fmla="*/ 570 h 684"/>
                <a:gd name="T6" fmla="*/ 515 w 1010"/>
                <a:gd name="T7" fmla="*/ 565 h 684"/>
                <a:gd name="T8" fmla="*/ 492 w 1010"/>
                <a:gd name="T9" fmla="*/ 554 h 684"/>
                <a:gd name="T10" fmla="*/ 471 w 1010"/>
                <a:gd name="T11" fmla="*/ 543 h 684"/>
                <a:gd name="T12" fmla="*/ 450 w 1010"/>
                <a:gd name="T13" fmla="*/ 530 h 684"/>
                <a:gd name="T14" fmla="*/ 431 w 1010"/>
                <a:gd name="T15" fmla="*/ 515 h 684"/>
                <a:gd name="T16" fmla="*/ 414 w 1010"/>
                <a:gd name="T17" fmla="*/ 499 h 684"/>
                <a:gd name="T18" fmla="*/ 400 w 1010"/>
                <a:gd name="T19" fmla="*/ 482 h 684"/>
                <a:gd name="T20" fmla="*/ 389 w 1010"/>
                <a:gd name="T21" fmla="*/ 464 h 684"/>
                <a:gd name="T22" fmla="*/ 381 w 1010"/>
                <a:gd name="T23" fmla="*/ 443 h 684"/>
                <a:gd name="T24" fmla="*/ 375 w 1010"/>
                <a:gd name="T25" fmla="*/ 422 h 684"/>
                <a:gd name="T26" fmla="*/ 371 w 1010"/>
                <a:gd name="T27" fmla="*/ 403 h 684"/>
                <a:gd name="T28" fmla="*/ 371 w 1010"/>
                <a:gd name="T29" fmla="*/ 378 h 684"/>
                <a:gd name="T30" fmla="*/ 375 w 1010"/>
                <a:gd name="T31" fmla="*/ 358 h 684"/>
                <a:gd name="T32" fmla="*/ 381 w 1010"/>
                <a:gd name="T33" fmla="*/ 333 h 684"/>
                <a:gd name="T34" fmla="*/ 391 w 1010"/>
                <a:gd name="T35" fmla="*/ 312 h 684"/>
                <a:gd name="T36" fmla="*/ 403 w 1010"/>
                <a:gd name="T37" fmla="*/ 289 h 684"/>
                <a:gd name="T38" fmla="*/ 419 w 1010"/>
                <a:gd name="T39" fmla="*/ 267 h 684"/>
                <a:gd name="T40" fmla="*/ 440 w 1010"/>
                <a:gd name="T41" fmla="*/ 242 h 684"/>
                <a:gd name="T42" fmla="*/ 467 w 1010"/>
                <a:gd name="T43" fmla="*/ 223 h 684"/>
                <a:gd name="T44" fmla="*/ 493 w 1010"/>
                <a:gd name="T45" fmla="*/ 202 h 684"/>
                <a:gd name="T46" fmla="*/ 528 w 1010"/>
                <a:gd name="T47" fmla="*/ 184 h 684"/>
                <a:gd name="T48" fmla="*/ 565 w 1010"/>
                <a:gd name="T49" fmla="*/ 165 h 684"/>
                <a:gd name="T50" fmla="*/ 607 w 1010"/>
                <a:gd name="T51" fmla="*/ 152 h 684"/>
                <a:gd name="T52" fmla="*/ 652 w 1010"/>
                <a:gd name="T53" fmla="*/ 132 h 684"/>
                <a:gd name="T54" fmla="*/ 704 w 1010"/>
                <a:gd name="T55" fmla="*/ 118 h 684"/>
                <a:gd name="T56" fmla="*/ 761 w 1010"/>
                <a:gd name="T57" fmla="*/ 108 h 684"/>
                <a:gd name="T58" fmla="*/ 823 w 1010"/>
                <a:gd name="T59" fmla="*/ 99 h 684"/>
                <a:gd name="T60" fmla="*/ 888 w 1010"/>
                <a:gd name="T61" fmla="*/ 91 h 684"/>
                <a:gd name="T62" fmla="*/ 959 w 1010"/>
                <a:gd name="T63" fmla="*/ 84 h 684"/>
                <a:gd name="T64" fmla="*/ 964 w 1010"/>
                <a:gd name="T65" fmla="*/ 81 h 684"/>
                <a:gd name="T66" fmla="*/ 1010 w 1010"/>
                <a:gd name="T67" fmla="*/ 0 h 684"/>
                <a:gd name="T68" fmla="*/ 442 w 1010"/>
                <a:gd name="T69" fmla="*/ 0 h 684"/>
                <a:gd name="T70" fmla="*/ 0 w 1010"/>
                <a:gd name="T71" fmla="*/ 684 h 684"/>
                <a:gd name="T72" fmla="*/ 561 w 1010"/>
                <a:gd name="T73" fmla="*/ 684 h 684"/>
                <a:gd name="T74" fmla="*/ 635 w 1010"/>
                <a:gd name="T75" fmla="*/ 574 h 684"/>
                <a:gd name="T76" fmla="*/ 629 w 1010"/>
                <a:gd name="T77" fmla="*/ 578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0" h="684">
                  <a:moveTo>
                    <a:pt x="629" y="578"/>
                  </a:moveTo>
                  <a:lnTo>
                    <a:pt x="567" y="578"/>
                  </a:lnTo>
                  <a:lnTo>
                    <a:pt x="542" y="570"/>
                  </a:lnTo>
                  <a:lnTo>
                    <a:pt x="515" y="565"/>
                  </a:lnTo>
                  <a:lnTo>
                    <a:pt x="492" y="554"/>
                  </a:lnTo>
                  <a:lnTo>
                    <a:pt x="471" y="543"/>
                  </a:lnTo>
                  <a:lnTo>
                    <a:pt x="450" y="530"/>
                  </a:lnTo>
                  <a:lnTo>
                    <a:pt x="431" y="515"/>
                  </a:lnTo>
                  <a:lnTo>
                    <a:pt x="414" y="499"/>
                  </a:lnTo>
                  <a:lnTo>
                    <a:pt x="400" y="482"/>
                  </a:lnTo>
                  <a:lnTo>
                    <a:pt x="389" y="464"/>
                  </a:lnTo>
                  <a:lnTo>
                    <a:pt x="381" y="443"/>
                  </a:lnTo>
                  <a:lnTo>
                    <a:pt x="375" y="422"/>
                  </a:lnTo>
                  <a:lnTo>
                    <a:pt x="371" y="403"/>
                  </a:lnTo>
                  <a:lnTo>
                    <a:pt x="371" y="378"/>
                  </a:lnTo>
                  <a:lnTo>
                    <a:pt x="375" y="358"/>
                  </a:lnTo>
                  <a:lnTo>
                    <a:pt x="381" y="333"/>
                  </a:lnTo>
                  <a:lnTo>
                    <a:pt x="391" y="312"/>
                  </a:lnTo>
                  <a:lnTo>
                    <a:pt x="403" y="289"/>
                  </a:lnTo>
                  <a:lnTo>
                    <a:pt x="419" y="267"/>
                  </a:lnTo>
                  <a:lnTo>
                    <a:pt x="440" y="242"/>
                  </a:lnTo>
                  <a:lnTo>
                    <a:pt x="467" y="223"/>
                  </a:lnTo>
                  <a:lnTo>
                    <a:pt x="493" y="202"/>
                  </a:lnTo>
                  <a:lnTo>
                    <a:pt x="528" y="184"/>
                  </a:lnTo>
                  <a:lnTo>
                    <a:pt x="565" y="165"/>
                  </a:lnTo>
                  <a:lnTo>
                    <a:pt x="607" y="152"/>
                  </a:lnTo>
                  <a:lnTo>
                    <a:pt x="652" y="132"/>
                  </a:lnTo>
                  <a:lnTo>
                    <a:pt x="704" y="118"/>
                  </a:lnTo>
                  <a:lnTo>
                    <a:pt x="761" y="108"/>
                  </a:lnTo>
                  <a:lnTo>
                    <a:pt x="823" y="99"/>
                  </a:lnTo>
                  <a:lnTo>
                    <a:pt x="888" y="91"/>
                  </a:lnTo>
                  <a:lnTo>
                    <a:pt x="959" y="84"/>
                  </a:lnTo>
                  <a:lnTo>
                    <a:pt x="964" y="81"/>
                  </a:lnTo>
                  <a:lnTo>
                    <a:pt x="1010" y="0"/>
                  </a:lnTo>
                  <a:lnTo>
                    <a:pt x="442" y="0"/>
                  </a:lnTo>
                  <a:lnTo>
                    <a:pt x="0" y="684"/>
                  </a:lnTo>
                  <a:lnTo>
                    <a:pt x="561" y="684"/>
                  </a:lnTo>
                  <a:lnTo>
                    <a:pt x="635" y="574"/>
                  </a:lnTo>
                  <a:lnTo>
                    <a:pt x="629" y="578"/>
                  </a:lnTo>
                  <a:close/>
                </a:path>
              </a:pathLst>
            </a:custGeom>
            <a:solidFill>
              <a:srgbClr val="000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2" r:id="rId2"/>
    <p:sldLayoutId id="214748370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 userDrawn="1"/>
        </p:nvGrpSpPr>
        <p:grpSpPr>
          <a:xfrm>
            <a:off x="11481718" y="7086899"/>
            <a:ext cx="362484" cy="311891"/>
            <a:chOff x="1029474" y="0"/>
            <a:chExt cx="805676" cy="476250"/>
          </a:xfrm>
        </p:grpSpPr>
        <p:sp>
          <p:nvSpPr>
            <p:cNvPr id="3" name="Freeform 8"/>
            <p:cNvSpPr>
              <a:spLocks/>
            </p:cNvSpPr>
            <p:nvPr/>
          </p:nvSpPr>
          <p:spPr bwMode="auto">
            <a:xfrm>
              <a:off x="1478793" y="128512"/>
              <a:ext cx="356357" cy="258914"/>
            </a:xfrm>
            <a:custGeom>
              <a:avLst/>
              <a:gdLst>
                <a:gd name="T0" fmla="*/ 489 w 489"/>
                <a:gd name="T1" fmla="*/ 0 h 371"/>
                <a:gd name="T2" fmla="*/ 0 w 489"/>
                <a:gd name="T3" fmla="*/ 176 h 371"/>
                <a:gd name="T4" fmla="*/ 257 w 489"/>
                <a:gd name="T5" fmla="*/ 371 h 371"/>
                <a:gd name="T6" fmla="*/ 489 w 489"/>
                <a:gd name="T7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371">
                  <a:moveTo>
                    <a:pt x="489" y="0"/>
                  </a:moveTo>
                  <a:lnTo>
                    <a:pt x="0" y="176"/>
                  </a:lnTo>
                  <a:lnTo>
                    <a:pt x="257" y="371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anose="020B0604030504040204" pitchFamily="34" charset="-120"/>
              </a:endParaRPr>
            </a:p>
          </p:txBody>
        </p:sp>
        <p:sp>
          <p:nvSpPr>
            <p:cNvPr id="4" name="Freeform 9"/>
            <p:cNvSpPr>
              <a:spLocks/>
            </p:cNvSpPr>
            <p:nvPr/>
          </p:nvSpPr>
          <p:spPr bwMode="auto">
            <a:xfrm>
              <a:off x="1029474" y="0"/>
              <a:ext cx="743701" cy="476250"/>
            </a:xfrm>
            <a:custGeom>
              <a:avLst/>
              <a:gdLst>
                <a:gd name="T0" fmla="*/ 629 w 1010"/>
                <a:gd name="T1" fmla="*/ 578 h 684"/>
                <a:gd name="T2" fmla="*/ 567 w 1010"/>
                <a:gd name="T3" fmla="*/ 578 h 684"/>
                <a:gd name="T4" fmla="*/ 542 w 1010"/>
                <a:gd name="T5" fmla="*/ 570 h 684"/>
                <a:gd name="T6" fmla="*/ 515 w 1010"/>
                <a:gd name="T7" fmla="*/ 565 h 684"/>
                <a:gd name="T8" fmla="*/ 492 w 1010"/>
                <a:gd name="T9" fmla="*/ 554 h 684"/>
                <a:gd name="T10" fmla="*/ 471 w 1010"/>
                <a:gd name="T11" fmla="*/ 543 h 684"/>
                <a:gd name="T12" fmla="*/ 450 w 1010"/>
                <a:gd name="T13" fmla="*/ 530 h 684"/>
                <a:gd name="T14" fmla="*/ 431 w 1010"/>
                <a:gd name="T15" fmla="*/ 515 h 684"/>
                <a:gd name="T16" fmla="*/ 414 w 1010"/>
                <a:gd name="T17" fmla="*/ 499 h 684"/>
                <a:gd name="T18" fmla="*/ 400 w 1010"/>
                <a:gd name="T19" fmla="*/ 482 h 684"/>
                <a:gd name="T20" fmla="*/ 389 w 1010"/>
                <a:gd name="T21" fmla="*/ 464 h 684"/>
                <a:gd name="T22" fmla="*/ 381 w 1010"/>
                <a:gd name="T23" fmla="*/ 443 h 684"/>
                <a:gd name="T24" fmla="*/ 375 w 1010"/>
                <a:gd name="T25" fmla="*/ 422 h 684"/>
                <a:gd name="T26" fmla="*/ 371 w 1010"/>
                <a:gd name="T27" fmla="*/ 403 h 684"/>
                <a:gd name="T28" fmla="*/ 371 w 1010"/>
                <a:gd name="T29" fmla="*/ 378 h 684"/>
                <a:gd name="T30" fmla="*/ 375 w 1010"/>
                <a:gd name="T31" fmla="*/ 358 h 684"/>
                <a:gd name="T32" fmla="*/ 381 w 1010"/>
                <a:gd name="T33" fmla="*/ 333 h 684"/>
                <a:gd name="T34" fmla="*/ 391 w 1010"/>
                <a:gd name="T35" fmla="*/ 312 h 684"/>
                <a:gd name="T36" fmla="*/ 403 w 1010"/>
                <a:gd name="T37" fmla="*/ 289 h 684"/>
                <a:gd name="T38" fmla="*/ 419 w 1010"/>
                <a:gd name="T39" fmla="*/ 267 h 684"/>
                <a:gd name="T40" fmla="*/ 440 w 1010"/>
                <a:gd name="T41" fmla="*/ 242 h 684"/>
                <a:gd name="T42" fmla="*/ 467 w 1010"/>
                <a:gd name="T43" fmla="*/ 223 h 684"/>
                <a:gd name="T44" fmla="*/ 493 w 1010"/>
                <a:gd name="T45" fmla="*/ 202 h 684"/>
                <a:gd name="T46" fmla="*/ 528 w 1010"/>
                <a:gd name="T47" fmla="*/ 184 h 684"/>
                <a:gd name="T48" fmla="*/ 565 w 1010"/>
                <a:gd name="T49" fmla="*/ 165 h 684"/>
                <a:gd name="T50" fmla="*/ 607 w 1010"/>
                <a:gd name="T51" fmla="*/ 152 h 684"/>
                <a:gd name="T52" fmla="*/ 652 w 1010"/>
                <a:gd name="T53" fmla="*/ 132 h 684"/>
                <a:gd name="T54" fmla="*/ 704 w 1010"/>
                <a:gd name="T55" fmla="*/ 118 h 684"/>
                <a:gd name="T56" fmla="*/ 761 w 1010"/>
                <a:gd name="T57" fmla="*/ 108 h 684"/>
                <a:gd name="T58" fmla="*/ 823 w 1010"/>
                <a:gd name="T59" fmla="*/ 99 h 684"/>
                <a:gd name="T60" fmla="*/ 888 w 1010"/>
                <a:gd name="T61" fmla="*/ 91 h 684"/>
                <a:gd name="T62" fmla="*/ 959 w 1010"/>
                <a:gd name="T63" fmla="*/ 84 h 684"/>
                <a:gd name="T64" fmla="*/ 964 w 1010"/>
                <a:gd name="T65" fmla="*/ 81 h 684"/>
                <a:gd name="T66" fmla="*/ 1010 w 1010"/>
                <a:gd name="T67" fmla="*/ 0 h 684"/>
                <a:gd name="T68" fmla="*/ 442 w 1010"/>
                <a:gd name="T69" fmla="*/ 0 h 684"/>
                <a:gd name="T70" fmla="*/ 0 w 1010"/>
                <a:gd name="T71" fmla="*/ 684 h 684"/>
                <a:gd name="T72" fmla="*/ 561 w 1010"/>
                <a:gd name="T73" fmla="*/ 684 h 684"/>
                <a:gd name="T74" fmla="*/ 635 w 1010"/>
                <a:gd name="T75" fmla="*/ 574 h 684"/>
                <a:gd name="T76" fmla="*/ 629 w 1010"/>
                <a:gd name="T77" fmla="*/ 578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0" h="684">
                  <a:moveTo>
                    <a:pt x="629" y="578"/>
                  </a:moveTo>
                  <a:lnTo>
                    <a:pt x="567" y="578"/>
                  </a:lnTo>
                  <a:lnTo>
                    <a:pt x="542" y="570"/>
                  </a:lnTo>
                  <a:lnTo>
                    <a:pt x="515" y="565"/>
                  </a:lnTo>
                  <a:lnTo>
                    <a:pt x="492" y="554"/>
                  </a:lnTo>
                  <a:lnTo>
                    <a:pt x="471" y="543"/>
                  </a:lnTo>
                  <a:lnTo>
                    <a:pt x="450" y="530"/>
                  </a:lnTo>
                  <a:lnTo>
                    <a:pt x="431" y="515"/>
                  </a:lnTo>
                  <a:lnTo>
                    <a:pt x="414" y="499"/>
                  </a:lnTo>
                  <a:lnTo>
                    <a:pt x="400" y="482"/>
                  </a:lnTo>
                  <a:lnTo>
                    <a:pt x="389" y="464"/>
                  </a:lnTo>
                  <a:lnTo>
                    <a:pt x="381" y="443"/>
                  </a:lnTo>
                  <a:lnTo>
                    <a:pt x="375" y="422"/>
                  </a:lnTo>
                  <a:lnTo>
                    <a:pt x="371" y="403"/>
                  </a:lnTo>
                  <a:lnTo>
                    <a:pt x="371" y="378"/>
                  </a:lnTo>
                  <a:lnTo>
                    <a:pt x="375" y="358"/>
                  </a:lnTo>
                  <a:lnTo>
                    <a:pt x="381" y="333"/>
                  </a:lnTo>
                  <a:lnTo>
                    <a:pt x="391" y="312"/>
                  </a:lnTo>
                  <a:lnTo>
                    <a:pt x="403" y="289"/>
                  </a:lnTo>
                  <a:lnTo>
                    <a:pt x="419" y="267"/>
                  </a:lnTo>
                  <a:lnTo>
                    <a:pt x="440" y="242"/>
                  </a:lnTo>
                  <a:lnTo>
                    <a:pt x="467" y="223"/>
                  </a:lnTo>
                  <a:lnTo>
                    <a:pt x="493" y="202"/>
                  </a:lnTo>
                  <a:lnTo>
                    <a:pt x="528" y="184"/>
                  </a:lnTo>
                  <a:lnTo>
                    <a:pt x="565" y="165"/>
                  </a:lnTo>
                  <a:lnTo>
                    <a:pt x="607" y="152"/>
                  </a:lnTo>
                  <a:lnTo>
                    <a:pt x="652" y="132"/>
                  </a:lnTo>
                  <a:lnTo>
                    <a:pt x="704" y="118"/>
                  </a:lnTo>
                  <a:lnTo>
                    <a:pt x="761" y="108"/>
                  </a:lnTo>
                  <a:lnTo>
                    <a:pt x="823" y="99"/>
                  </a:lnTo>
                  <a:lnTo>
                    <a:pt x="888" y="91"/>
                  </a:lnTo>
                  <a:lnTo>
                    <a:pt x="959" y="84"/>
                  </a:lnTo>
                  <a:lnTo>
                    <a:pt x="964" y="81"/>
                  </a:lnTo>
                  <a:lnTo>
                    <a:pt x="1010" y="0"/>
                  </a:lnTo>
                  <a:lnTo>
                    <a:pt x="442" y="0"/>
                  </a:lnTo>
                  <a:lnTo>
                    <a:pt x="0" y="684"/>
                  </a:lnTo>
                  <a:lnTo>
                    <a:pt x="561" y="684"/>
                  </a:lnTo>
                  <a:lnTo>
                    <a:pt x="635" y="574"/>
                  </a:lnTo>
                  <a:lnTo>
                    <a:pt x="629" y="578"/>
                  </a:lnTo>
                  <a:close/>
                </a:path>
              </a:pathLst>
            </a:custGeom>
            <a:solidFill>
              <a:srgbClr val="000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930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8" r:id="rId2"/>
    <p:sldLayoutId id="2147483688" r:id="rId3"/>
    <p:sldLayoutId id="2147483689" r:id="rId4"/>
    <p:sldLayoutId id="214748369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5337" y="2383272"/>
            <a:ext cx="11291452" cy="1620771"/>
          </a:xfrm>
        </p:spPr>
        <p:txBody>
          <a:bodyPr>
            <a:normAutofit/>
          </a:bodyPr>
          <a:lstStyle/>
          <a:p>
            <a:pPr algn="ctr"/>
            <a:r>
              <a:rPr lang="zh-TW" altLang="zh-TW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公司法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部分</a:t>
            </a:r>
            <a:r>
              <a:rPr lang="zh-TW" altLang="en-US" sz="6000">
                <a:latin typeface="微軟正黑體" panose="020B0604030504040204" pitchFamily="34" charset="-120"/>
                <a:ea typeface="微軟正黑體" panose="020B0604030504040204" pitchFamily="34" charset="-120"/>
              </a:rPr>
              <a:t>條文</a:t>
            </a:r>
            <a:r>
              <a:rPr lang="zh-TW" altLang="zh-TW" sz="6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修正</a:t>
            </a:r>
            <a:r>
              <a:rPr lang="zh-TW" altLang="en-US" sz="60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</a:t>
            </a:r>
            <a:endParaRPr kumimoji="1"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04319" y="4509763"/>
            <a:ext cx="8534400" cy="1299208"/>
          </a:xfrm>
        </p:spPr>
        <p:txBody>
          <a:bodyPr>
            <a:normAutofit/>
          </a:bodyPr>
          <a:lstStyle/>
          <a:p>
            <a:pPr algn="r"/>
            <a:r>
              <a:rPr kumimoji="1"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</a:rPr>
              <a:t>經濟部</a:t>
            </a:r>
            <a:endParaRPr kumimoji="1" lang="zh-TW" altLang="en-US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9347200" y="7158696"/>
            <a:ext cx="2844800" cy="402567"/>
          </a:xfrm>
        </p:spPr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cxnSp>
        <p:nvCxnSpPr>
          <p:cNvPr id="7" name="直線接點 6"/>
          <p:cNvCxnSpPr/>
          <p:nvPr/>
        </p:nvCxnSpPr>
        <p:spPr>
          <a:xfrm flipV="1">
            <a:off x="3652652" y="4087774"/>
            <a:ext cx="7302940" cy="1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0" y="0"/>
            <a:ext cx="1835150" cy="525088"/>
            <a:chOff x="0" y="0"/>
            <a:chExt cx="1066" cy="252"/>
          </a:xfrm>
        </p:grpSpPr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859" y="68"/>
              <a:ext cx="207" cy="137"/>
            </a:xfrm>
            <a:custGeom>
              <a:avLst/>
              <a:gdLst>
                <a:gd name="T0" fmla="*/ 489 w 489"/>
                <a:gd name="T1" fmla="*/ 0 h 371"/>
                <a:gd name="T2" fmla="*/ 0 w 489"/>
                <a:gd name="T3" fmla="*/ 176 h 371"/>
                <a:gd name="T4" fmla="*/ 257 w 489"/>
                <a:gd name="T5" fmla="*/ 371 h 371"/>
                <a:gd name="T6" fmla="*/ 489 w 489"/>
                <a:gd name="T7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371">
                  <a:moveTo>
                    <a:pt x="489" y="0"/>
                  </a:moveTo>
                  <a:lnTo>
                    <a:pt x="0" y="176"/>
                  </a:lnTo>
                  <a:lnTo>
                    <a:pt x="257" y="371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anose="020B0604030504040204" pitchFamily="34" charset="-120"/>
              </a:endParaRPr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598" y="0"/>
              <a:ext cx="432" cy="252"/>
            </a:xfrm>
            <a:custGeom>
              <a:avLst/>
              <a:gdLst>
                <a:gd name="T0" fmla="*/ 629 w 1010"/>
                <a:gd name="T1" fmla="*/ 578 h 684"/>
                <a:gd name="T2" fmla="*/ 567 w 1010"/>
                <a:gd name="T3" fmla="*/ 578 h 684"/>
                <a:gd name="T4" fmla="*/ 542 w 1010"/>
                <a:gd name="T5" fmla="*/ 570 h 684"/>
                <a:gd name="T6" fmla="*/ 515 w 1010"/>
                <a:gd name="T7" fmla="*/ 565 h 684"/>
                <a:gd name="T8" fmla="*/ 492 w 1010"/>
                <a:gd name="T9" fmla="*/ 554 h 684"/>
                <a:gd name="T10" fmla="*/ 471 w 1010"/>
                <a:gd name="T11" fmla="*/ 543 h 684"/>
                <a:gd name="T12" fmla="*/ 450 w 1010"/>
                <a:gd name="T13" fmla="*/ 530 h 684"/>
                <a:gd name="T14" fmla="*/ 431 w 1010"/>
                <a:gd name="T15" fmla="*/ 515 h 684"/>
                <a:gd name="T16" fmla="*/ 414 w 1010"/>
                <a:gd name="T17" fmla="*/ 499 h 684"/>
                <a:gd name="T18" fmla="*/ 400 w 1010"/>
                <a:gd name="T19" fmla="*/ 482 h 684"/>
                <a:gd name="T20" fmla="*/ 389 w 1010"/>
                <a:gd name="T21" fmla="*/ 464 h 684"/>
                <a:gd name="T22" fmla="*/ 381 w 1010"/>
                <a:gd name="T23" fmla="*/ 443 h 684"/>
                <a:gd name="T24" fmla="*/ 375 w 1010"/>
                <a:gd name="T25" fmla="*/ 422 h 684"/>
                <a:gd name="T26" fmla="*/ 371 w 1010"/>
                <a:gd name="T27" fmla="*/ 403 h 684"/>
                <a:gd name="T28" fmla="*/ 371 w 1010"/>
                <a:gd name="T29" fmla="*/ 378 h 684"/>
                <a:gd name="T30" fmla="*/ 375 w 1010"/>
                <a:gd name="T31" fmla="*/ 358 h 684"/>
                <a:gd name="T32" fmla="*/ 381 w 1010"/>
                <a:gd name="T33" fmla="*/ 333 h 684"/>
                <a:gd name="T34" fmla="*/ 391 w 1010"/>
                <a:gd name="T35" fmla="*/ 312 h 684"/>
                <a:gd name="T36" fmla="*/ 403 w 1010"/>
                <a:gd name="T37" fmla="*/ 289 h 684"/>
                <a:gd name="T38" fmla="*/ 419 w 1010"/>
                <a:gd name="T39" fmla="*/ 267 h 684"/>
                <a:gd name="T40" fmla="*/ 440 w 1010"/>
                <a:gd name="T41" fmla="*/ 242 h 684"/>
                <a:gd name="T42" fmla="*/ 467 w 1010"/>
                <a:gd name="T43" fmla="*/ 223 h 684"/>
                <a:gd name="T44" fmla="*/ 493 w 1010"/>
                <a:gd name="T45" fmla="*/ 202 h 684"/>
                <a:gd name="T46" fmla="*/ 528 w 1010"/>
                <a:gd name="T47" fmla="*/ 184 h 684"/>
                <a:gd name="T48" fmla="*/ 565 w 1010"/>
                <a:gd name="T49" fmla="*/ 165 h 684"/>
                <a:gd name="T50" fmla="*/ 607 w 1010"/>
                <a:gd name="T51" fmla="*/ 152 h 684"/>
                <a:gd name="T52" fmla="*/ 652 w 1010"/>
                <a:gd name="T53" fmla="*/ 132 h 684"/>
                <a:gd name="T54" fmla="*/ 704 w 1010"/>
                <a:gd name="T55" fmla="*/ 118 h 684"/>
                <a:gd name="T56" fmla="*/ 761 w 1010"/>
                <a:gd name="T57" fmla="*/ 108 h 684"/>
                <a:gd name="T58" fmla="*/ 823 w 1010"/>
                <a:gd name="T59" fmla="*/ 99 h 684"/>
                <a:gd name="T60" fmla="*/ 888 w 1010"/>
                <a:gd name="T61" fmla="*/ 91 h 684"/>
                <a:gd name="T62" fmla="*/ 959 w 1010"/>
                <a:gd name="T63" fmla="*/ 84 h 684"/>
                <a:gd name="T64" fmla="*/ 964 w 1010"/>
                <a:gd name="T65" fmla="*/ 81 h 684"/>
                <a:gd name="T66" fmla="*/ 1010 w 1010"/>
                <a:gd name="T67" fmla="*/ 0 h 684"/>
                <a:gd name="T68" fmla="*/ 442 w 1010"/>
                <a:gd name="T69" fmla="*/ 0 h 684"/>
                <a:gd name="T70" fmla="*/ 0 w 1010"/>
                <a:gd name="T71" fmla="*/ 684 h 684"/>
                <a:gd name="T72" fmla="*/ 561 w 1010"/>
                <a:gd name="T73" fmla="*/ 684 h 684"/>
                <a:gd name="T74" fmla="*/ 635 w 1010"/>
                <a:gd name="T75" fmla="*/ 574 h 684"/>
                <a:gd name="T76" fmla="*/ 629 w 1010"/>
                <a:gd name="T77" fmla="*/ 578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10" h="684">
                  <a:moveTo>
                    <a:pt x="629" y="578"/>
                  </a:moveTo>
                  <a:lnTo>
                    <a:pt x="567" y="578"/>
                  </a:lnTo>
                  <a:lnTo>
                    <a:pt x="542" y="570"/>
                  </a:lnTo>
                  <a:lnTo>
                    <a:pt x="515" y="565"/>
                  </a:lnTo>
                  <a:lnTo>
                    <a:pt x="492" y="554"/>
                  </a:lnTo>
                  <a:lnTo>
                    <a:pt x="471" y="543"/>
                  </a:lnTo>
                  <a:lnTo>
                    <a:pt x="450" y="530"/>
                  </a:lnTo>
                  <a:lnTo>
                    <a:pt x="431" y="515"/>
                  </a:lnTo>
                  <a:lnTo>
                    <a:pt x="414" y="499"/>
                  </a:lnTo>
                  <a:lnTo>
                    <a:pt x="400" y="482"/>
                  </a:lnTo>
                  <a:lnTo>
                    <a:pt x="389" y="464"/>
                  </a:lnTo>
                  <a:lnTo>
                    <a:pt x="381" y="443"/>
                  </a:lnTo>
                  <a:lnTo>
                    <a:pt x="375" y="422"/>
                  </a:lnTo>
                  <a:lnTo>
                    <a:pt x="371" y="403"/>
                  </a:lnTo>
                  <a:lnTo>
                    <a:pt x="371" y="378"/>
                  </a:lnTo>
                  <a:lnTo>
                    <a:pt x="375" y="358"/>
                  </a:lnTo>
                  <a:lnTo>
                    <a:pt x="381" y="333"/>
                  </a:lnTo>
                  <a:lnTo>
                    <a:pt x="391" y="312"/>
                  </a:lnTo>
                  <a:lnTo>
                    <a:pt x="403" y="289"/>
                  </a:lnTo>
                  <a:lnTo>
                    <a:pt x="419" y="267"/>
                  </a:lnTo>
                  <a:lnTo>
                    <a:pt x="440" y="242"/>
                  </a:lnTo>
                  <a:lnTo>
                    <a:pt x="467" y="223"/>
                  </a:lnTo>
                  <a:lnTo>
                    <a:pt x="493" y="202"/>
                  </a:lnTo>
                  <a:lnTo>
                    <a:pt x="528" y="184"/>
                  </a:lnTo>
                  <a:lnTo>
                    <a:pt x="565" y="165"/>
                  </a:lnTo>
                  <a:lnTo>
                    <a:pt x="607" y="152"/>
                  </a:lnTo>
                  <a:lnTo>
                    <a:pt x="652" y="132"/>
                  </a:lnTo>
                  <a:lnTo>
                    <a:pt x="704" y="118"/>
                  </a:lnTo>
                  <a:lnTo>
                    <a:pt x="761" y="108"/>
                  </a:lnTo>
                  <a:lnTo>
                    <a:pt x="823" y="99"/>
                  </a:lnTo>
                  <a:lnTo>
                    <a:pt x="888" y="91"/>
                  </a:lnTo>
                  <a:lnTo>
                    <a:pt x="959" y="84"/>
                  </a:lnTo>
                  <a:lnTo>
                    <a:pt x="964" y="81"/>
                  </a:lnTo>
                  <a:lnTo>
                    <a:pt x="1010" y="0"/>
                  </a:lnTo>
                  <a:lnTo>
                    <a:pt x="442" y="0"/>
                  </a:lnTo>
                  <a:lnTo>
                    <a:pt x="0" y="684"/>
                  </a:lnTo>
                  <a:lnTo>
                    <a:pt x="561" y="684"/>
                  </a:lnTo>
                  <a:lnTo>
                    <a:pt x="635" y="574"/>
                  </a:lnTo>
                  <a:lnTo>
                    <a:pt x="629" y="578"/>
                  </a:lnTo>
                  <a:close/>
                </a:path>
              </a:pathLst>
            </a:custGeom>
            <a:solidFill>
              <a:srgbClr val="000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anose="020B0604030504040204" pitchFamily="34" charset="-120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0" y="0"/>
              <a:ext cx="753" cy="251"/>
            </a:xfrm>
            <a:custGeom>
              <a:avLst/>
              <a:gdLst>
                <a:gd name="T0" fmla="*/ 1331 w 1775"/>
                <a:gd name="T1" fmla="*/ 682 h 682"/>
                <a:gd name="T2" fmla="*/ 1775 w 1775"/>
                <a:gd name="T3" fmla="*/ 0 h 682"/>
                <a:gd name="T4" fmla="*/ 0 w 1775"/>
                <a:gd name="T5" fmla="*/ 0 h 682"/>
                <a:gd name="T6" fmla="*/ 0 w 1775"/>
                <a:gd name="T7" fmla="*/ 682 h 682"/>
                <a:gd name="T8" fmla="*/ 1331 w 1775"/>
                <a:gd name="T9" fmla="*/ 682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5" h="682">
                  <a:moveTo>
                    <a:pt x="1331" y="682"/>
                  </a:moveTo>
                  <a:lnTo>
                    <a:pt x="1775" y="0"/>
                  </a:lnTo>
                  <a:lnTo>
                    <a:pt x="0" y="0"/>
                  </a:lnTo>
                  <a:lnTo>
                    <a:pt x="0" y="682"/>
                  </a:lnTo>
                  <a:lnTo>
                    <a:pt x="1331" y="682"/>
                  </a:lnTo>
                  <a:close/>
                </a:path>
              </a:pathLst>
            </a:custGeom>
            <a:solidFill>
              <a:srgbClr val="000080"/>
            </a:solidFill>
            <a:ln w="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endPara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anose="020B0604030504040204" pitchFamily="34" charset="-120"/>
              </a:endParaRP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62" y="27"/>
              <a:ext cx="514" cy="17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zh-TW" altLang="en-US" sz="2300" u="none" dirty="0">
                  <a:solidFill>
                    <a:srgbClr val="FFFFFF"/>
                  </a:solidFill>
                  <a:latin typeface="Times New Roman" pitchFamily="18" charset="0"/>
                  <a:ea typeface="微軟正黑體" panose="020B0604030504040204" pitchFamily="34" charset="-120"/>
                </a:rPr>
                <a:t>經濟部</a:t>
              </a:r>
              <a:endParaRPr lang="en-US" altLang="zh-TW" sz="2400" u="none" dirty="0">
                <a:latin typeface="Times New Roman" pitchFamily="18" charset="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17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+mj-ea"/>
                <a:ea typeface="+mj-ea"/>
              </a:rPr>
              <a:pPr/>
              <a:t>10</a:t>
            </a:fld>
            <a:endParaRPr lang="en-US" dirty="0">
              <a:latin typeface="+mj-ea"/>
              <a:ea typeface="+mj-ea"/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2200219" y="843670"/>
            <a:ext cx="7058836" cy="3843642"/>
            <a:chOff x="-311150" y="593725"/>
            <a:chExt cx="5997575" cy="3644900"/>
          </a:xfrm>
        </p:grpSpPr>
        <p:sp>
          <p:nvSpPr>
            <p:cNvPr id="2068" name="橢圓 11"/>
            <p:cNvSpPr>
              <a:spLocks noChangeArrowheads="1"/>
            </p:cNvSpPr>
            <p:nvPr/>
          </p:nvSpPr>
          <p:spPr bwMode="auto">
            <a:xfrm>
              <a:off x="873125" y="3336925"/>
              <a:ext cx="2133600" cy="6667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甲公司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067" name="橢圓 2"/>
            <p:cNvSpPr>
              <a:spLocks noChangeArrowheads="1"/>
            </p:cNvSpPr>
            <p:nvPr/>
          </p:nvSpPr>
          <p:spPr bwMode="auto">
            <a:xfrm>
              <a:off x="2970213" y="1997075"/>
              <a:ext cx="1104900" cy="700088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Y</a:t>
              </a:r>
              <a:r>
                <a:rPr kumimoji="1" lang="zh-TW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基金會</a:t>
              </a:r>
              <a:endParaRPr kumimoji="1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066" name="橢圓 3"/>
            <p:cNvSpPr>
              <a:spLocks noChangeArrowheads="1"/>
            </p:cNvSpPr>
            <p:nvPr/>
          </p:nvSpPr>
          <p:spPr bwMode="auto">
            <a:xfrm>
              <a:off x="242888" y="2054225"/>
              <a:ext cx="1152525" cy="682625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自然人</a:t>
              </a:r>
              <a:r>
                <a:rPr kumimoji="1" lang="en-US" alt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A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065" name="橢圓 4"/>
            <p:cNvSpPr>
              <a:spLocks noChangeArrowheads="1"/>
            </p:cNvSpPr>
            <p:nvPr/>
          </p:nvSpPr>
          <p:spPr bwMode="auto">
            <a:xfrm>
              <a:off x="1549400" y="2030413"/>
              <a:ext cx="1165225" cy="6667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X</a:t>
              </a:r>
              <a:r>
                <a:rPr kumimoji="1" lang="zh-TW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公司</a:t>
              </a:r>
              <a:endParaRPr kumimoji="1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064" name="橢圓 5"/>
            <p:cNvSpPr>
              <a:spLocks noChangeArrowheads="1"/>
            </p:cNvSpPr>
            <p:nvPr/>
          </p:nvSpPr>
          <p:spPr bwMode="auto">
            <a:xfrm>
              <a:off x="336550" y="790575"/>
              <a:ext cx="1104900" cy="642938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自然人</a:t>
              </a:r>
              <a:r>
                <a:rPr kumimoji="1" lang="en-US" alt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B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063" name="橢圓 6"/>
            <p:cNvSpPr>
              <a:spLocks noChangeArrowheads="1"/>
            </p:cNvSpPr>
            <p:nvPr/>
          </p:nvSpPr>
          <p:spPr bwMode="auto">
            <a:xfrm>
              <a:off x="2809875" y="730250"/>
              <a:ext cx="1816100" cy="676275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自然人</a:t>
              </a:r>
              <a:r>
                <a:rPr kumimoji="1" lang="en-US" alt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D</a:t>
              </a:r>
              <a:endPara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捐助或章程規定</a:t>
              </a:r>
              <a:endParaRPr kumimoji="1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062" name="橢圓 7"/>
            <p:cNvSpPr>
              <a:spLocks noChangeArrowheads="1"/>
            </p:cNvSpPr>
            <p:nvPr/>
          </p:nvSpPr>
          <p:spPr bwMode="auto">
            <a:xfrm>
              <a:off x="1549400" y="788988"/>
              <a:ext cx="1144588" cy="666750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自然人</a:t>
              </a:r>
              <a:r>
                <a:rPr kumimoji="1" lang="en-US" alt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C</a:t>
              </a:r>
              <a:endParaRPr kumimoji="1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061" name="矩形 28"/>
            <p:cNvSpPr>
              <a:spLocks noChangeArrowheads="1"/>
            </p:cNvSpPr>
            <p:nvPr/>
          </p:nvSpPr>
          <p:spPr bwMode="auto">
            <a:xfrm>
              <a:off x="-217488" y="2054225"/>
              <a:ext cx="420688" cy="129381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第一層</a:t>
              </a:r>
              <a:endParaRPr kumimoji="1" 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股東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060" name="矩形 9"/>
            <p:cNvSpPr>
              <a:spLocks noChangeArrowheads="1"/>
            </p:cNvSpPr>
            <p:nvPr/>
          </p:nvSpPr>
          <p:spPr bwMode="auto">
            <a:xfrm>
              <a:off x="-217488" y="688975"/>
              <a:ext cx="420688" cy="127000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第二層股</a:t>
              </a:r>
              <a:endParaRPr kumimoji="1" 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東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059" name="直線接點 10"/>
            <p:cNvSpPr>
              <a:spLocks noChangeShapeType="1"/>
            </p:cNvSpPr>
            <p:nvPr/>
          </p:nvSpPr>
          <p:spPr bwMode="auto">
            <a:xfrm>
              <a:off x="3486150" y="1400175"/>
              <a:ext cx="0" cy="5937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+mj-ea"/>
                <a:ea typeface="+mj-ea"/>
              </a:endParaRPr>
            </a:p>
          </p:txBody>
        </p:sp>
        <p:sp>
          <p:nvSpPr>
            <p:cNvPr id="2058" name="直線接點 12"/>
            <p:cNvSpPr>
              <a:spLocks noChangeShapeType="1"/>
            </p:cNvSpPr>
            <p:nvPr/>
          </p:nvSpPr>
          <p:spPr bwMode="auto">
            <a:xfrm flipH="1">
              <a:off x="1978025" y="1436688"/>
              <a:ext cx="225425" cy="6175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+mj-ea"/>
                <a:ea typeface="+mj-ea"/>
              </a:endParaRPr>
            </a:p>
          </p:txBody>
        </p:sp>
        <p:sp>
          <p:nvSpPr>
            <p:cNvPr id="2057" name="直線接點 13"/>
            <p:cNvSpPr>
              <a:spLocks noChangeShapeType="1"/>
            </p:cNvSpPr>
            <p:nvPr/>
          </p:nvSpPr>
          <p:spPr bwMode="auto">
            <a:xfrm>
              <a:off x="981075" y="1436688"/>
              <a:ext cx="914400" cy="6175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+mj-ea"/>
                <a:ea typeface="+mj-ea"/>
              </a:endParaRPr>
            </a:p>
          </p:txBody>
        </p:sp>
        <p:sp>
          <p:nvSpPr>
            <p:cNvPr id="2056" name="直線接點 14"/>
            <p:cNvSpPr>
              <a:spLocks noChangeShapeType="1"/>
            </p:cNvSpPr>
            <p:nvPr/>
          </p:nvSpPr>
          <p:spPr bwMode="auto">
            <a:xfrm>
              <a:off x="1076325" y="2695575"/>
              <a:ext cx="665163" cy="6508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+mj-ea"/>
                <a:ea typeface="+mj-ea"/>
              </a:endParaRPr>
            </a:p>
          </p:txBody>
        </p:sp>
        <p:sp>
          <p:nvSpPr>
            <p:cNvPr id="2055" name="直線接點 15"/>
            <p:cNvSpPr>
              <a:spLocks noChangeShapeType="1"/>
            </p:cNvSpPr>
            <p:nvPr/>
          </p:nvSpPr>
          <p:spPr bwMode="auto">
            <a:xfrm flipH="1">
              <a:off x="1978025" y="2706688"/>
              <a:ext cx="225425" cy="6302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+mj-ea"/>
                <a:ea typeface="+mj-ea"/>
              </a:endParaRPr>
            </a:p>
          </p:txBody>
        </p:sp>
        <p:sp>
          <p:nvSpPr>
            <p:cNvPr id="2054" name="直線接點 17"/>
            <p:cNvSpPr>
              <a:spLocks noChangeShapeType="1"/>
            </p:cNvSpPr>
            <p:nvPr/>
          </p:nvSpPr>
          <p:spPr bwMode="auto">
            <a:xfrm flipH="1">
              <a:off x="2476500" y="2624138"/>
              <a:ext cx="1922463" cy="7588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+mj-ea"/>
                <a:ea typeface="+mj-ea"/>
              </a:endParaRPr>
            </a:p>
          </p:txBody>
        </p:sp>
        <p:sp>
          <p:nvSpPr>
            <p:cNvPr id="2053" name="矩形 31"/>
            <p:cNvSpPr>
              <a:spLocks noChangeArrowheads="1"/>
            </p:cNvSpPr>
            <p:nvPr/>
          </p:nvSpPr>
          <p:spPr bwMode="auto">
            <a:xfrm>
              <a:off x="-311150" y="593725"/>
              <a:ext cx="5997575" cy="3644900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+mj-ea"/>
                <a:ea typeface="+mj-ea"/>
              </a:endParaRPr>
            </a:p>
          </p:txBody>
        </p:sp>
        <p:sp>
          <p:nvSpPr>
            <p:cNvPr id="2052" name="橢圓 1"/>
            <p:cNvSpPr>
              <a:spLocks noChangeArrowheads="1"/>
            </p:cNvSpPr>
            <p:nvPr/>
          </p:nvSpPr>
          <p:spPr bwMode="auto">
            <a:xfrm>
              <a:off x="4294188" y="2028825"/>
              <a:ext cx="1150937" cy="771525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境外公司</a:t>
              </a:r>
              <a:r>
                <a:rPr kumimoji="1" lang="en-US" altLang="zh-TW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Z</a:t>
              </a: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  <p:sp>
          <p:nvSpPr>
            <p:cNvPr id="2051" name="直線接點 20"/>
            <p:cNvSpPr>
              <a:spLocks noChangeShapeType="1"/>
            </p:cNvSpPr>
            <p:nvPr/>
          </p:nvSpPr>
          <p:spPr bwMode="auto">
            <a:xfrm flipH="1">
              <a:off x="2203450" y="2624138"/>
              <a:ext cx="966788" cy="712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+mj-ea"/>
                <a:ea typeface="+mj-ea"/>
              </a:endParaRPr>
            </a:p>
          </p:txBody>
        </p:sp>
        <p:sp>
          <p:nvSpPr>
            <p:cNvPr id="2050" name="左-右雙向箭號 30"/>
            <p:cNvSpPr>
              <a:spLocks noChangeArrowheads="1"/>
            </p:cNvSpPr>
            <p:nvPr/>
          </p:nvSpPr>
          <p:spPr bwMode="auto">
            <a:xfrm>
              <a:off x="3068638" y="3416300"/>
              <a:ext cx="914400" cy="498475"/>
            </a:xfrm>
            <a:prstGeom prst="leftRightArrow">
              <a:avLst>
                <a:gd name="adj1" fmla="val 50000"/>
                <a:gd name="adj2" fmla="val 50004"/>
              </a:avLst>
            </a:prstGeom>
            <a:solidFill>
              <a:srgbClr val="4F81BD">
                <a:alpha val="50195"/>
              </a:srgbClr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TW" altLang="en-US">
                <a:latin typeface="+mj-ea"/>
                <a:ea typeface="+mj-ea"/>
              </a:endParaRPr>
            </a:p>
          </p:txBody>
        </p:sp>
        <p:sp>
          <p:nvSpPr>
            <p:cNvPr id="2049" name="圓角矩形 37"/>
            <p:cNvSpPr>
              <a:spLocks noChangeArrowheads="1"/>
            </p:cNvSpPr>
            <p:nvPr/>
          </p:nvSpPr>
          <p:spPr bwMode="auto">
            <a:xfrm>
              <a:off x="4079875" y="3225800"/>
              <a:ext cx="1508125" cy="854075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j-ea"/>
                  <a:ea typeface="+mj-ea"/>
                  <a:cs typeface="Times New Roman" pitchFamily="18" charset="0"/>
                </a:rPr>
                <a:t>甲公司董事、監察人及經理人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新細明體" pitchFamily="18" charset="-120"/>
              </a:endParaRPr>
            </a:p>
          </p:txBody>
        </p:sp>
      </p:grp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64149" y="185602"/>
            <a:ext cx="5349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200" b="1" dirty="0" smtClean="0">
                <a:latin typeface="+mj-ea"/>
                <a:ea typeface="+mj-ea"/>
                <a:cs typeface="Times New Roman" pitchFamily="18" charset="0"/>
              </a:rPr>
              <a:t>FATF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實質受益人 </a:t>
            </a:r>
            <a:endParaRPr kumimoji="1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64149" y="4972808"/>
            <a:ext cx="11551601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r>
              <a:rPr kumimoji="1" 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實質受益人之國際標準：</a:t>
            </a:r>
            <a:endParaRPr kumimoji="1" 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1" 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為增加公司的透明度，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FATF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規定各國應制定公司實質受益人透明化的規定，並採取相關作為。  </a:t>
            </a: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定義：對公司具有最終控制權力自然人。 </a:t>
            </a:r>
            <a:endParaRPr kumimoji="1" lang="en-US" altLang="zh-TW" sz="1200" dirty="0" smtClean="0">
              <a:latin typeface="+mj-ea"/>
              <a:ea typeface="+mj-ea"/>
              <a:cs typeface="Times New Roman" pitchFamily="18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認定方式：</a:t>
            </a: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直接或間接持有公司股份達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25%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之自然人股東。</a:t>
            </a: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對公司具有控制能力之自然人。</a:t>
            </a: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公司之董事及經理人。</a:t>
            </a: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公司負責人有義務瞭解到公司第二層以上股東的資訊。</a:t>
            </a: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n"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本次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公司法第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22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條之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1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涵蓋部分。說明如下：</a:t>
            </a: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本次公司定期申報或資料變動後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15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日內申報公司董事、監察人、經理人及持股超過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10%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股東的資料。</a:t>
            </a:r>
            <a:endParaRPr kumimoji="1" lang="zh-TW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依前圖，甲僅應向政府申報持股超過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10%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的公司第一層股東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(A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自然人、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X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公司、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Y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基金會及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Z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公司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) 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及公司的董事、監察人及經理人。</a:t>
            </a:r>
            <a:endParaRPr kumimoji="1" lang="zh-TW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63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友善新創環境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 </a:t>
            </a:r>
            <a:r>
              <a:rPr lang="en-US" altLang="zh-TW" sz="3200" dirty="0" smtClean="0">
                <a:latin typeface="+mj-ea"/>
                <a:ea typeface="+mj-ea"/>
              </a:rPr>
              <a:t>1</a:t>
            </a:r>
            <a:r>
              <a:rPr lang="zh-TW" altLang="en-US" sz="3200" dirty="0" smtClean="0">
                <a:latin typeface="+mj-ea"/>
                <a:ea typeface="+mj-ea"/>
              </a:rPr>
              <a:t>年可多</a:t>
            </a:r>
            <a:r>
              <a:rPr lang="zh-TW" altLang="zh-TW" sz="3200" dirty="0" smtClean="0">
                <a:latin typeface="+mj-ea"/>
                <a:ea typeface="+mj-ea"/>
              </a:rPr>
              <a:t>次</a:t>
            </a:r>
            <a:r>
              <a:rPr lang="zh-TW" altLang="en-US" sz="3200" dirty="0">
                <a:latin typeface="+mj-ea"/>
                <a:ea typeface="+mj-ea"/>
              </a:rPr>
              <a:t>分派</a:t>
            </a:r>
            <a:r>
              <a:rPr lang="zh-TW" altLang="zh-TW" sz="3200" dirty="0" smtClean="0">
                <a:latin typeface="+mj-ea"/>
                <a:ea typeface="+mj-ea"/>
              </a:rPr>
              <a:t>盈餘</a:t>
            </a:r>
            <a:r>
              <a:rPr lang="en-US" altLang="zh-TW" sz="3200" dirty="0" smtClean="0">
                <a:latin typeface="+mj-ea"/>
                <a:ea typeface="+mj-ea"/>
              </a:rPr>
              <a:t>§228-1</a:t>
            </a:r>
            <a:endParaRPr lang="zh-TW" altLang="en-US" sz="3200" dirty="0">
              <a:latin typeface="+mj-ea"/>
              <a:ea typeface="+mj-ea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219715" y="3218048"/>
            <a:ext cx="9209909" cy="2677656"/>
            <a:chOff x="1365981" y="3193944"/>
            <a:chExt cx="9209909" cy="2428611"/>
          </a:xfrm>
        </p:grpSpPr>
        <p:sp>
          <p:nvSpPr>
            <p:cNvPr id="6" name="矩形 5"/>
            <p:cNvSpPr/>
            <p:nvPr/>
          </p:nvSpPr>
          <p:spPr>
            <a:xfrm>
              <a:off x="1885178" y="3193944"/>
              <a:ext cx="8690712" cy="2428611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360363" indent="-360363">
                <a:lnSpc>
                  <a:spcPct val="1500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可以</a:t>
              </a:r>
              <a:r>
                <a:rPr lang="en-US" altLang="zh-TW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年分</a:t>
              </a:r>
              <a:r>
                <a:rPr lang="en-US" altLang="zh-TW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次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盈餘</a:t>
              </a:r>
              <a:r>
                <a:rPr lang="en-US" altLang="zh-TW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每季分派</a:t>
              </a:r>
              <a:r>
                <a:rPr lang="en-US" altLang="zh-TW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按季或期中分派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現金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股利者，由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董事會</a:t>
              </a:r>
              <a:r>
                <a:rPr lang="zh-TW" altLang="en-US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決議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即可</a:t>
              </a:r>
              <a:endPara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公發公司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期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末分派現金股利者，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亦可由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董事會決議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65981" y="3375063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1219715" y="6007958"/>
            <a:ext cx="10493865" cy="558774"/>
            <a:chOff x="1355348" y="5585051"/>
            <a:chExt cx="9047028" cy="506803"/>
          </a:xfrm>
        </p:grpSpPr>
        <p:sp>
          <p:nvSpPr>
            <p:cNvPr id="9" name="Freeform 94"/>
            <p:cNvSpPr>
              <a:spLocks noEditPoints="1"/>
            </p:cNvSpPr>
            <p:nvPr/>
          </p:nvSpPr>
          <p:spPr bwMode="auto">
            <a:xfrm>
              <a:off x="1355348" y="5611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885179" y="5585051"/>
              <a:ext cx="8517197" cy="474556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1797050" indent="-1797050"/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修法效益：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有利股東評估投資效益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，可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使其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投資收益及早落袋</a:t>
              </a:r>
              <a:endParaRPr lang="en-US" altLang="zh-TW" sz="28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/>
              <a:t>11</a:t>
            </a:fld>
            <a:endParaRPr 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246491" y="1203942"/>
            <a:ext cx="8855708" cy="2031325"/>
            <a:chOff x="1246491" y="2044939"/>
            <a:chExt cx="8855708" cy="2031325"/>
          </a:xfrm>
        </p:grpSpPr>
        <p:sp>
          <p:nvSpPr>
            <p:cNvPr id="5" name="矩形 4"/>
            <p:cNvSpPr/>
            <p:nvPr/>
          </p:nvSpPr>
          <p:spPr>
            <a:xfrm>
              <a:off x="1786958" y="2044939"/>
              <a:ext cx="8315241" cy="203132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lnSpc>
                  <a:spcPct val="1500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dirty="0">
                  <a:latin typeface="+mj-ea"/>
                  <a:ea typeface="+mj-ea"/>
                </a:rPr>
                <a:t>公司限</a:t>
              </a:r>
              <a:r>
                <a:rPr lang="en-US" altLang="zh-TW" sz="2800" b="1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年分</a:t>
              </a:r>
              <a:r>
                <a:rPr lang="en-US" altLang="zh-TW" sz="2800" b="1" dirty="0">
                  <a:solidFill>
                    <a:srgbClr val="FF0000"/>
                  </a:solidFill>
                  <a:latin typeface="+mj-ea"/>
                  <a:ea typeface="+mj-ea"/>
                </a:rPr>
                <a:t>1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次</a:t>
              </a:r>
              <a:r>
                <a:rPr lang="zh-TW" altLang="en-US" sz="2800" dirty="0" smtClean="0">
                  <a:latin typeface="+mj-ea"/>
                  <a:ea typeface="+mj-ea"/>
                </a:rPr>
                <a:t>盈餘</a:t>
              </a:r>
              <a:endParaRPr lang="en-US" altLang="zh-TW" sz="2800" dirty="0" smtClean="0">
                <a:latin typeface="+mj-ea"/>
                <a:ea typeface="+mj-ea"/>
              </a:endParaRPr>
            </a:p>
            <a:p>
              <a:pPr marL="457200" indent="-457200">
                <a:lnSpc>
                  <a:spcPct val="1500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dirty="0" smtClean="0">
                  <a:latin typeface="+mj-ea"/>
                  <a:ea typeface="+mj-ea"/>
                </a:rPr>
                <a:t>且</a:t>
              </a:r>
              <a:r>
                <a:rPr lang="zh-TW" altLang="en-US" sz="2800" dirty="0">
                  <a:latin typeface="+mj-ea"/>
                  <a:ea typeface="+mj-ea"/>
                </a:rPr>
                <a:t>須經股東會決議</a:t>
              </a:r>
            </a:p>
          </p:txBody>
        </p:sp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246491" y="2219605"/>
              <a:ext cx="429543" cy="505261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30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230352" y="195438"/>
            <a:ext cx="11961648" cy="878450"/>
          </a:xfrm>
        </p:spPr>
        <p:txBody>
          <a:bodyPr/>
          <a:lstStyle/>
          <a:p>
            <a:r>
              <a:rPr lang="zh-TW" altLang="en-US" sz="3200" dirty="0" smtClean="0">
                <a:latin typeface="+mj-ea"/>
                <a:ea typeface="+mj-ea"/>
              </a:rPr>
              <a:t>企業經營彈性</a:t>
            </a:r>
            <a:r>
              <a:rPr lang="en-US" altLang="zh-TW" sz="3200" dirty="0" smtClean="0">
                <a:latin typeface="+mj-ea"/>
                <a:ea typeface="+mj-ea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不強制設</a:t>
            </a:r>
            <a:r>
              <a:rPr lang="en-US" altLang="zh-TW" sz="3200" dirty="0" smtClean="0">
                <a:latin typeface="+mj-ea"/>
                <a:ea typeface="+mj-ea"/>
              </a:rPr>
              <a:t>3</a:t>
            </a:r>
            <a:r>
              <a:rPr lang="zh-TW" altLang="en-US" sz="3200" dirty="0" smtClean="0">
                <a:latin typeface="+mj-ea"/>
                <a:ea typeface="+mj-ea"/>
              </a:rPr>
              <a:t>董事，減輕公司人事成本</a:t>
            </a:r>
            <a:r>
              <a:rPr lang="en-US" altLang="zh-TW" sz="3200" dirty="0" smtClean="0">
                <a:latin typeface="+mj-ea"/>
                <a:ea typeface="+mj-ea"/>
              </a:rPr>
              <a:t>§128-1</a:t>
            </a:r>
            <a:r>
              <a:rPr lang="zh-TW" altLang="en-US" sz="3200" dirty="0" smtClean="0">
                <a:latin typeface="+mj-ea"/>
                <a:ea typeface="+mj-ea"/>
              </a:rPr>
              <a:t>、</a:t>
            </a:r>
            <a:r>
              <a:rPr lang="en-US" altLang="zh-TW" sz="3200" dirty="0" smtClean="0">
                <a:latin typeface="+mj-ea"/>
                <a:ea typeface="+mj-ea"/>
              </a:rPr>
              <a:t>§192</a:t>
            </a:r>
            <a:endParaRPr lang="zh-TW" altLang="en-US" sz="3200" dirty="0">
              <a:latin typeface="+mj-ea"/>
              <a:ea typeface="+mj-ea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852534" y="2470383"/>
            <a:ext cx="10495823" cy="1815882"/>
            <a:chOff x="1355348" y="3193944"/>
            <a:chExt cx="10004314" cy="1646988"/>
          </a:xfrm>
        </p:grpSpPr>
        <p:sp>
          <p:nvSpPr>
            <p:cNvPr id="6" name="矩形 5"/>
            <p:cNvSpPr/>
            <p:nvPr/>
          </p:nvSpPr>
          <p:spPr>
            <a:xfrm>
              <a:off x="1851633" y="3193944"/>
              <a:ext cx="9508029" cy="1646988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lvl="1" indent="-457200">
                <a:buFont typeface="Wingdings" panose="05000000000000000000" pitchFamily="2" charset="2"/>
                <a:buChar char="n"/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非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公發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公司，可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</a:t>
              </a:r>
              <a:r>
                <a:rPr lang="en-US" altLang="zh-TW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zh-TW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董</a:t>
              </a:r>
              <a:r>
                <a:rPr lang="en-US" altLang="zh-TW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監或</a:t>
              </a:r>
              <a:r>
                <a:rPr lang="en-US" altLang="zh-TW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董</a:t>
              </a:r>
              <a:r>
                <a:rPr lang="en-US" altLang="zh-TW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監</a:t>
              </a:r>
              <a:r>
                <a:rPr lang="en-US" altLang="zh-TW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(§192)</a:t>
              </a:r>
            </a:p>
            <a:p>
              <a:pPr lvl="1" indent="-457200">
                <a:buFont typeface="Wingdings" panose="05000000000000000000" pitchFamily="2" charset="2"/>
                <a:buChar char="n"/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政府或法人</a:t>
              </a:r>
              <a:r>
                <a:rPr lang="en-US" altLang="zh-TW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人公司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，可為</a:t>
              </a:r>
              <a:r>
                <a:rPr lang="en-US" altLang="zh-TW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董</a:t>
              </a:r>
              <a:r>
                <a:rPr lang="zh-TW" altLang="en-US" sz="32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</a:t>
              </a:r>
              <a:r>
                <a:rPr lang="en-US" altLang="zh-TW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董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標楷體"/>
                  <a:ea typeface="標楷體"/>
                </a:rPr>
                <a:t>、</a:t>
              </a:r>
              <a:r>
                <a:rPr lang="en-US" altLang="zh-TW" sz="3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0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監</a:t>
              </a:r>
              <a:r>
                <a:rPr lang="en-US" altLang="zh-TW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§128-1</a:t>
              </a:r>
              <a:r>
                <a:rPr lang="en-US" altLang="zh-TW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Ⅱ</a:t>
              </a:r>
              <a:r>
                <a:rPr lang="en-US" altLang="zh-TW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55348" y="3369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821549" y="4377377"/>
            <a:ext cx="10266853" cy="2062103"/>
            <a:chOff x="1355348" y="5585051"/>
            <a:chExt cx="9646328" cy="1870310"/>
          </a:xfrm>
        </p:grpSpPr>
        <p:sp>
          <p:nvSpPr>
            <p:cNvPr id="9" name="Freeform 94"/>
            <p:cNvSpPr>
              <a:spLocks noEditPoints="1"/>
            </p:cNvSpPr>
            <p:nvPr/>
          </p:nvSpPr>
          <p:spPr bwMode="auto">
            <a:xfrm>
              <a:off x="1355348" y="5611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885178" y="5585051"/>
              <a:ext cx="9116498" cy="1870310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1257300" indent="-1257300"/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</a:t>
              </a:r>
              <a:endPara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46088" indent="-446088">
                <a:buFont typeface="+mj-lt"/>
                <a:buAutoNum type="arabicPeriod"/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多數中小企業股權結構單純，實際負責人多為</a:t>
              </a:r>
              <a:r>
                <a:rPr lang="en-US" altLang="zh-TW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1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人，公司組織不需要</a:t>
              </a:r>
              <a:r>
                <a:rPr lang="en-US" altLang="zh-TW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3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位董事</a:t>
              </a:r>
              <a:endPara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46088" indent="-446088">
                <a:buFont typeface="+mj-lt"/>
                <a:buAutoNum type="arabicPeriod"/>
              </a:pP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精簡組織編制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，節省經營成本，增加決策效率 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+mj-ea"/>
                <a:ea typeface="+mj-ea"/>
              </a:rPr>
              <a:pPr algn="r"/>
              <a:t>12</a:t>
            </a:fld>
            <a:endParaRPr lang="en-US" sz="1200" dirty="0">
              <a:latin typeface="+mj-ea"/>
              <a:ea typeface="+mj-ea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852535" y="1300831"/>
            <a:ext cx="9635694" cy="1169551"/>
            <a:chOff x="1365982" y="3762199"/>
            <a:chExt cx="9635694" cy="1169551"/>
          </a:xfrm>
        </p:grpSpPr>
        <p:sp>
          <p:nvSpPr>
            <p:cNvPr id="5" name="矩形 4"/>
            <p:cNvSpPr/>
            <p:nvPr/>
          </p:nvSpPr>
          <p:spPr>
            <a:xfrm>
              <a:off x="1851633" y="3762199"/>
              <a:ext cx="9150043" cy="1169551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r>
                <a:rPr lang="en-US" altLang="zh-TW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en-US" altLang="zh-TW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3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董</a:t>
              </a:r>
              <a:r>
                <a:rPr lang="en-US" altLang="zh-TW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1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監</a:t>
              </a:r>
              <a:r>
                <a:rPr lang="en-US" altLang="zh-TW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</a:p>
            <a:p>
              <a:pPr>
                <a:lnSpc>
                  <a:spcPts val="4200"/>
                </a:lnSpc>
              </a:pPr>
              <a:r>
                <a:rPr lang="zh-TW" altLang="en-US" sz="3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公司必須有至少</a:t>
              </a:r>
              <a:r>
                <a:rPr lang="en-US" altLang="zh-TW" sz="3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位董事</a:t>
              </a:r>
              <a:r>
                <a:rPr lang="zh-TW" altLang="en-US" sz="3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en-US" altLang="zh-TW" sz="3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3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位監察人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365982" y="3862543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4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174956" y="202153"/>
            <a:ext cx="10655954" cy="583874"/>
          </a:xfrm>
        </p:spPr>
        <p:txBody>
          <a:bodyPr/>
          <a:lstStyle/>
          <a:p>
            <a:r>
              <a:rPr lang="zh-TW" altLang="en-US" sz="3200" dirty="0">
                <a:latin typeface="+mj-ea"/>
                <a:ea typeface="+mj-ea"/>
              </a:rPr>
              <a:t>企業經營彈性</a:t>
            </a:r>
            <a:r>
              <a:rPr lang="en-US" altLang="zh-TW" sz="3200" dirty="0">
                <a:latin typeface="+mj-ea"/>
                <a:ea typeface="+mj-ea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修正股份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轉讓之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限制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§163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880032" y="5151552"/>
            <a:ext cx="9950878" cy="1036181"/>
            <a:chOff x="1330585" y="1187153"/>
            <a:chExt cx="9671092" cy="1036181"/>
          </a:xfrm>
        </p:grpSpPr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30585" y="1257491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885179" y="1187153"/>
              <a:ext cx="9116498" cy="1036181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1077913" indent="-1077913">
                <a:lnSpc>
                  <a:spcPts val="4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為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利於新創事業發展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，刪除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發起人股份轉讓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之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限制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/>
              <a:t>13</a:t>
            </a:fld>
            <a:endParaRPr 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880030" y="1383134"/>
            <a:ext cx="9671094" cy="1600438"/>
            <a:chOff x="1330583" y="3516734"/>
            <a:chExt cx="9671094" cy="1600438"/>
          </a:xfrm>
        </p:grpSpPr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330583" y="3663699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885181" y="3516734"/>
              <a:ext cx="9116496" cy="1600438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buFont typeface="Wingdings" panose="05000000000000000000" pitchFamily="2" charset="2"/>
                <a:buChar char="n"/>
              </a:pP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公司股份之轉讓不得以章程禁止或限制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buFont typeface="Wingdings" panose="05000000000000000000" pitchFamily="2" charset="2"/>
                <a:buChar char="n"/>
              </a:pP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發起人股份於公司設立後</a:t>
              </a:r>
              <a:r>
                <a:rPr lang="en-US" altLang="zh-TW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1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年內不得轉讓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880030" y="3390281"/>
            <a:ext cx="9803402" cy="1600438"/>
            <a:chOff x="1355348" y="3193945"/>
            <a:chExt cx="9803402" cy="1451584"/>
          </a:xfrm>
        </p:grpSpPr>
        <p:sp>
          <p:nvSpPr>
            <p:cNvPr id="18" name="矩形 17"/>
            <p:cNvSpPr/>
            <p:nvPr/>
          </p:nvSpPr>
          <p:spPr>
            <a:xfrm>
              <a:off x="1885177" y="3193945"/>
              <a:ext cx="9273573" cy="1451584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lvl="0" indent="-457200">
                <a:buFont typeface="Wingdings" panose="05000000000000000000" pitchFamily="2" charset="2"/>
                <a:buChar char="n"/>
              </a:pP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明定得依公司法於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章程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對股份</a:t>
              </a:r>
              <a:r>
                <a:rPr lang="en-US" altLang="zh-TW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特別股</a:t>
              </a:r>
              <a:r>
                <a:rPr lang="en-US" altLang="zh-TW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轉讓之限制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457200" lvl="0" indent="-457200">
                <a:buFont typeface="Wingdings" panose="05000000000000000000" pitchFamily="2" charset="2"/>
                <a:buChar char="n"/>
              </a:pPr>
              <a:r>
                <a:rPr lang="zh-TW" altLang="en-US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刪除發起人轉讓之限制</a:t>
              </a:r>
              <a:endPara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Freeform 94"/>
            <p:cNvSpPr>
              <a:spLocks noEditPoints="1"/>
            </p:cNvSpPr>
            <p:nvPr/>
          </p:nvSpPr>
          <p:spPr bwMode="auto">
            <a:xfrm>
              <a:off x="1355348" y="3314439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29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825382"/>
              </p:ext>
            </p:extLst>
          </p:nvPr>
        </p:nvGraphicFramePr>
        <p:xfrm>
          <a:off x="646344" y="967049"/>
          <a:ext cx="10394881" cy="5842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001"/>
                <a:gridCol w="3551275"/>
                <a:gridCol w="2509283"/>
                <a:gridCol w="2213322"/>
              </a:tblGrid>
              <a:tr h="85543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種類</a:t>
                      </a:r>
                      <a:endParaRPr lang="zh-TW" altLang="en-US" sz="2600" baseline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內容</a:t>
                      </a:r>
                      <a:endParaRPr lang="zh-TW" altLang="en-US" sz="2600" baseline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修正前</a:t>
                      </a:r>
                      <a:endParaRPr lang="zh-TW" altLang="en-US" sz="2600" baseline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600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修正後擴大</a:t>
                      </a:r>
                      <a:endParaRPr lang="zh-TW" altLang="en-US" sz="2600" baseline="0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T="50408" marB="50408" anchor="ctr"/>
                </a:tc>
              </a:tr>
              <a:tr h="924216">
                <a:tc>
                  <a:txBody>
                    <a:bodyPr/>
                    <a:lstStyle/>
                    <a:p>
                      <a:pPr algn="l"/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員工庫藏股</a:t>
                      </a:r>
                      <a:r>
                        <a:rPr lang="en-US" altLang="zh-TW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§167-1</a:t>
                      </a:r>
                    </a:p>
                  </a:txBody>
                  <a:tcPr marT="50408" marB="5040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公司買自家股票給員工</a:t>
                      </a:r>
                      <a:endParaRPr lang="zh-TW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T="50408" marB="50408" anchor="ctr"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zh-TW" altLang="en-US" sz="2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只能發給公司自家員工</a:t>
                      </a:r>
                      <a:endParaRPr lang="zh-TW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T="50408" marB="50408" anchor="ctr"/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zh-TW" altLang="en-US" sz="2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集團企業可雙向發放母子公司員工</a:t>
                      </a:r>
                      <a:endParaRPr lang="zh-TW" altLang="en-US" sz="2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T="50408" marB="50408" anchor="ctr"/>
                </a:tc>
              </a:tr>
              <a:tr h="924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員工認股權憑證</a:t>
                      </a:r>
                      <a:r>
                        <a:rPr lang="en-US" altLang="zh-TW" sz="260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§167-2</a:t>
                      </a:r>
                    </a:p>
                  </a:txBody>
                  <a:tcPr marT="50408" marB="5040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公司發行認股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憑證給員工</a:t>
                      </a:r>
                      <a:endParaRPr lang="zh-TW" altLang="en-US" sz="26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T="50408" marB="504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924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員工新股認購</a:t>
                      </a:r>
                      <a:r>
                        <a:rPr lang="en-US" altLang="zh-TW" sz="260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§267</a:t>
                      </a:r>
                    </a:p>
                  </a:txBody>
                  <a:tcPr marT="50408" marB="5040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公司增資時，保留</a:t>
                      </a:r>
                      <a:r>
                        <a:rPr lang="en-US" altLang="zh-TW" sz="2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10%-15%</a:t>
                      </a:r>
                      <a:r>
                        <a:rPr lang="zh-TW" altLang="en-US" sz="2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給員工認購</a:t>
                      </a:r>
                      <a:endParaRPr lang="zh-TW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T="50408" marB="504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924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員工限制型新股</a:t>
                      </a:r>
                      <a:r>
                        <a:rPr lang="en-US" altLang="zh-TW" sz="260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§267</a:t>
                      </a:r>
                    </a:p>
                  </a:txBody>
                  <a:tcPr marT="50408" marB="5040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公司專為員工增資發股票給員工</a:t>
                      </a:r>
                    </a:p>
                  </a:txBody>
                  <a:tcPr marT="50408" marB="50408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24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9245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員工酬勞</a:t>
                      </a:r>
                      <a:r>
                        <a:rPr lang="en-US" altLang="zh-TW" sz="2600" b="1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§235-1</a:t>
                      </a:r>
                    </a:p>
                  </a:txBody>
                  <a:tcPr marT="50408" marB="5040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公司有賺錢時分一定比例給員工</a:t>
                      </a:r>
                      <a:endParaRPr lang="zh-TW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T="50408" marB="5040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可發給公司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自家員工</a:t>
                      </a:r>
                      <a:r>
                        <a:rPr lang="zh-TW" altLang="en-US" sz="26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及子公司員工</a:t>
                      </a:r>
                      <a:endParaRPr lang="zh-TW" altLang="en-US" sz="2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T="50408" marB="50408" anchor="ctr"/>
                </a:tc>
                <a:tc vMerge="1">
                  <a:txBody>
                    <a:bodyPr/>
                    <a:lstStyle/>
                    <a:p>
                      <a:pPr algn="l"/>
                      <a:endParaRPr lang="zh-TW" altLang="en-US" sz="2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122635" y="190553"/>
            <a:ext cx="11614094" cy="583874"/>
          </a:xfrm>
        </p:spPr>
        <p:txBody>
          <a:bodyPr/>
          <a:lstStyle/>
          <a:p>
            <a:r>
              <a:rPr lang="zh-TW" altLang="en-US" sz="3200" dirty="0" smtClean="0">
                <a:latin typeface="+mj-ea"/>
                <a:ea typeface="+mj-ea"/>
              </a:rPr>
              <a:t> 企業</a:t>
            </a:r>
            <a:r>
              <a:rPr lang="zh-TW" altLang="en-US" sz="3200" dirty="0">
                <a:latin typeface="+mj-ea"/>
                <a:ea typeface="+mj-ea"/>
              </a:rPr>
              <a:t>經營彈性</a:t>
            </a:r>
            <a:r>
              <a:rPr lang="en-US" altLang="zh-TW" sz="3200" dirty="0">
                <a:latin typeface="+mj-ea"/>
                <a:ea typeface="+mj-ea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擴大</a:t>
            </a:r>
            <a:r>
              <a:rPr lang="zh-TW" altLang="en-US" sz="3200" dirty="0">
                <a:latin typeface="+mj-ea"/>
                <a:ea typeface="+mj-ea"/>
              </a:rPr>
              <a:t>員工獎酬</a:t>
            </a:r>
            <a:r>
              <a:rPr lang="zh-TW" altLang="en-US" sz="3200" dirty="0" smtClean="0">
                <a:latin typeface="+mj-ea"/>
                <a:ea typeface="+mj-ea"/>
              </a:rPr>
              <a:t>工具，有利集團企業攬才、留才</a:t>
            </a:r>
            <a:endParaRPr lang="zh-TW" altLang="en-US" sz="3200" dirty="0">
              <a:latin typeface="+mj-ea"/>
              <a:ea typeface="+mj-ea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637763" y="6912870"/>
            <a:ext cx="11428632" cy="564522"/>
            <a:chOff x="637763" y="6912870"/>
            <a:chExt cx="11428632" cy="564522"/>
          </a:xfrm>
        </p:grpSpPr>
        <p:sp>
          <p:nvSpPr>
            <p:cNvPr id="5" name="文字方塊 4"/>
            <p:cNvSpPr txBox="1"/>
            <p:nvPr/>
          </p:nvSpPr>
          <p:spPr>
            <a:xfrm>
              <a:off x="1166331" y="6954172"/>
              <a:ext cx="10900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修法效益：有利公司調動員工，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促進集團企業人才交流</a:t>
              </a:r>
              <a:endPara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Freeform 94"/>
            <p:cNvSpPr>
              <a:spLocks noEditPoints="1"/>
            </p:cNvSpPr>
            <p:nvPr/>
          </p:nvSpPr>
          <p:spPr bwMode="auto">
            <a:xfrm>
              <a:off x="637763" y="6912870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682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71082" y="190578"/>
            <a:ext cx="12284596" cy="583874"/>
          </a:xfrm>
        </p:spPr>
        <p:txBody>
          <a:bodyPr/>
          <a:lstStyle/>
          <a:p>
            <a:r>
              <a:rPr lang="zh-TW" altLang="en-US" sz="3200" dirty="0">
                <a:latin typeface="+mj-ea"/>
                <a:ea typeface="+mj-ea"/>
              </a:rPr>
              <a:t>企業經營彈性</a:t>
            </a:r>
            <a:r>
              <a:rPr lang="en-US" altLang="zh-TW" sz="3200" dirty="0" smtClean="0">
                <a:latin typeface="+mj-ea"/>
                <a:ea typeface="+mj-ea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可發行無實體股票、公司債</a:t>
            </a:r>
            <a:r>
              <a:rPr lang="en-US" altLang="zh-TW" sz="2800" dirty="0" smtClean="0">
                <a:latin typeface="+mj-ea"/>
                <a:ea typeface="+mj-ea"/>
              </a:rPr>
              <a:t>§161-2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§257-2</a:t>
            </a:r>
            <a:endParaRPr lang="zh-TW" altLang="en-US" sz="2800" dirty="0">
              <a:latin typeface="+mj-ea"/>
              <a:ea typeface="+mj-ea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925914" y="5150869"/>
            <a:ext cx="9671092" cy="2144177"/>
            <a:chOff x="1330585" y="1187153"/>
            <a:chExt cx="9671092" cy="2144177"/>
          </a:xfrm>
        </p:grpSpPr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30585" y="1257491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885179" y="1187153"/>
              <a:ext cx="9116498" cy="2144177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1077913" indent="-1077913">
                <a:lnSpc>
                  <a:spcPts val="4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361950" indent="-361950">
                <a:lnSpc>
                  <a:spcPts val="4000"/>
                </a:lnSpc>
                <a:buFont typeface="+mj-lt"/>
                <a:buAutoNum type="arabicPeriod"/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不用實體印製，</a:t>
              </a:r>
              <a:r>
                <a:rPr lang="zh-TW" altLang="en-US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減少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發行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股票、公司債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成本</a:t>
              </a:r>
              <a:endPara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61950" indent="-361950">
                <a:lnSpc>
                  <a:spcPts val="4000"/>
                </a:lnSpc>
                <a:buFont typeface="+mj-lt"/>
                <a:buAutoNum type="arabicPeriod"/>
              </a:pP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促進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交易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便利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，減少股票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、公司債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轉讓成本 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361950" indent="-361950">
                <a:lnSpc>
                  <a:spcPts val="4000"/>
                </a:lnSpc>
                <a:buFont typeface="+mj-lt"/>
                <a:buAutoNum type="arabicPeriod"/>
              </a:pPr>
              <a:r>
                <a:rPr lang="zh-TW" altLang="en-US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交易記錄透明化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，便於追蹤，杜絕爭議，有效管理 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/>
              <a:t>15</a:t>
            </a:fld>
            <a:endParaRPr 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880030" y="1383134"/>
            <a:ext cx="9671094" cy="2031325"/>
            <a:chOff x="1330583" y="3516734"/>
            <a:chExt cx="9671094" cy="2031325"/>
          </a:xfrm>
        </p:grpSpPr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330583" y="3663699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885181" y="3516734"/>
              <a:ext cx="9116496" cy="203132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>
                <a:lnSpc>
                  <a:spcPct val="150000"/>
                </a:lnSpc>
              </a:pP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僅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公發公司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得洽集保公司發行無實體</a:t>
              </a:r>
              <a:r>
                <a:rPr lang="zh-TW" altLang="en-US" sz="2800" dirty="0" smtClean="0">
                  <a:latin typeface="+mj-ea"/>
                  <a:ea typeface="+mj-ea"/>
                </a:rPr>
                <a:t>股票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、債券</a:t>
              </a:r>
              <a:r>
                <a:rPr lang="en-US" altLang="zh-TW" sz="2800" dirty="0" smtClean="0">
                  <a:latin typeface="+mj-ea"/>
                  <a:ea typeface="+mj-ea"/>
                </a:rPr>
                <a:t>-</a:t>
              </a:r>
              <a:r>
                <a:rPr lang="zh-TW" altLang="en-US" sz="2800" dirty="0" smtClean="0">
                  <a:latin typeface="+mj-ea"/>
                  <a:ea typeface="+mj-ea"/>
                </a:rPr>
                <a:t>不必印股票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、債券</a:t>
              </a:r>
              <a:endParaRPr lang="zh-TW" altLang="en-US" sz="28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880030" y="3390281"/>
            <a:ext cx="9671094" cy="2031325"/>
            <a:chOff x="1355348" y="3193945"/>
            <a:chExt cx="9220542" cy="2378299"/>
          </a:xfrm>
        </p:grpSpPr>
        <p:sp>
          <p:nvSpPr>
            <p:cNvPr id="18" name="矩形 17"/>
            <p:cNvSpPr/>
            <p:nvPr/>
          </p:nvSpPr>
          <p:spPr>
            <a:xfrm>
              <a:off x="1885178" y="3193945"/>
              <a:ext cx="8690712" cy="237829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>
                <a:lnSpc>
                  <a:spcPct val="150000"/>
                </a:lnSpc>
              </a:pPr>
              <a:r>
                <a:rPr lang="zh-TW" altLang="en-US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公發、非公發公司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皆得發行無實體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股票、債券</a:t>
              </a:r>
              <a:endParaRPr lang="zh-TW" altLang="en-US" sz="2800" dirty="0">
                <a:latin typeface="+mj-ea"/>
                <a:ea typeface="+mj-ea"/>
              </a:endParaRPr>
            </a:p>
            <a:p>
              <a:pPr lvl="0">
                <a:lnSpc>
                  <a:spcPct val="150000"/>
                </a:lnSpc>
              </a:pP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Freeform 94"/>
            <p:cNvSpPr>
              <a:spLocks noEditPoints="1"/>
            </p:cNvSpPr>
            <p:nvPr/>
          </p:nvSpPr>
          <p:spPr bwMode="auto">
            <a:xfrm>
              <a:off x="1355348" y="3314439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5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/>
              <a:t>16</a:t>
            </a:fld>
            <a:endParaRPr 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2599" y="1010567"/>
            <a:ext cx="10709568" cy="6504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ts val="5000"/>
              </a:lnSpc>
              <a:buFont typeface="+mj-lt"/>
              <a:buAutoNum type="arabicPeriod"/>
            </a:pP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政府設置</a:t>
            </a:r>
            <a:r>
              <a:rPr lang="zh-TW" altLang="en-US" sz="3200" b="1" dirty="0">
                <a:solidFill>
                  <a:srgbClr val="FF0000"/>
                </a:solidFill>
                <a:latin typeface="+mj-ea"/>
                <a:ea typeface="+mj-ea"/>
              </a:rPr>
              <a:t>或指定網站供公司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公告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rPr>
              <a:t>§28</a:t>
            </a:r>
          </a:p>
          <a:p>
            <a:pPr marL="531813" lvl="1">
              <a:lnSpc>
                <a:spcPts val="5000"/>
              </a:lnSpc>
            </a:pP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例：公司</a:t>
            </a:r>
            <a:r>
              <a: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對債權人之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通知等</a:t>
            </a:r>
            <a:endParaRPr lang="en-US" altLang="zh-TW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 marL="514350" indent="-514350">
              <a:lnSpc>
                <a:spcPts val="5000"/>
              </a:lnSpc>
              <a:buFont typeface="+mj-lt"/>
              <a:buAutoNum type="arabicPeriod"/>
            </a:pP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政府公文書得以電子方式送達公司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rPr>
              <a:t>§28-1</a:t>
            </a:r>
          </a:p>
          <a:p>
            <a:pPr marL="514350" indent="-514350">
              <a:lnSpc>
                <a:spcPts val="5000"/>
              </a:lnSpc>
              <a:buFont typeface="+mj-lt"/>
              <a:buAutoNum type="arabicPeriod"/>
            </a:pP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電子</a:t>
            </a:r>
            <a:r>
              <a:rPr lang="zh-TW" altLang="en-US" sz="3200" b="1" dirty="0">
                <a:solidFill>
                  <a:srgbClr val="FF0000"/>
                </a:solidFill>
                <a:latin typeface="+mj-ea"/>
                <a:ea typeface="+mj-ea"/>
              </a:rPr>
              <a:t>申請公司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登記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rPr>
              <a:t>§387</a:t>
            </a:r>
          </a:p>
          <a:p>
            <a:pPr lvl="1">
              <a:lnSpc>
                <a:spcPts val="5000"/>
              </a:lnSpc>
            </a:pP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公司</a:t>
            </a:r>
            <a:r>
              <a: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設立申請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登記現已</a:t>
            </a:r>
            <a:r>
              <a: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有結合勞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健保、稅籍登記</a:t>
            </a:r>
            <a:r>
              <a: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之一站式電子申請系統，本次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修法予以</a:t>
            </a:r>
            <a:r>
              <a: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明定，完善電子化政府法規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制度</a:t>
            </a:r>
            <a:endParaRPr lang="zh-TW" alt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 marL="514350" indent="-514350">
              <a:lnSpc>
                <a:spcPts val="5000"/>
              </a:lnSpc>
              <a:buFont typeface="+mj-lt"/>
              <a:buAutoNum type="arabicPeriod"/>
            </a:pP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股東</a:t>
            </a:r>
            <a:r>
              <a:rPr lang="zh-TW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會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召集內容得</a:t>
            </a:r>
            <a:r>
              <a:rPr lang="zh-TW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置於公開資訊觀測站或公司指定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網站</a:t>
            </a:r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§172</a:t>
            </a:r>
          </a:p>
          <a:p>
            <a:pPr marL="514350" indent="-514350">
              <a:lnSpc>
                <a:spcPts val="5000"/>
              </a:lnSpc>
              <a:buFont typeface="+mj-lt"/>
              <a:buAutoNum type="arabicPeriod"/>
            </a:pP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公司</a:t>
            </a:r>
            <a:r>
              <a:rPr lang="zh-TW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得以電子方式受理股東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提案</a:t>
            </a:r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§172-1</a:t>
            </a:r>
            <a:endParaRPr lang="en-US" altLang="zh-TW" sz="3200" b="1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 marL="514350" indent="-514350">
              <a:lnSpc>
                <a:spcPts val="5000"/>
              </a:lnSpc>
              <a:buFont typeface="+mj-lt"/>
              <a:buAutoNum type="arabicPeriod"/>
            </a:pP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非</a:t>
            </a:r>
            <a:r>
              <a:rPr lang="zh-TW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公發公司得視訊召開股東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會</a:t>
            </a:r>
            <a:r>
              <a:rPr lang="en-US" altLang="zh-TW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§172-2</a:t>
            </a:r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 </a:t>
            </a:r>
            <a:endParaRPr lang="en-US" altLang="zh-TW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2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138896" y="228139"/>
            <a:ext cx="10261198" cy="583874"/>
          </a:xfrm>
        </p:spPr>
        <p:txBody>
          <a:bodyPr/>
          <a:lstStyle/>
          <a:p>
            <a:r>
              <a:rPr lang="zh-TW" altLang="en-US" sz="3600" dirty="0">
                <a:latin typeface="+mj-ea"/>
                <a:ea typeface="+mj-ea"/>
              </a:rPr>
              <a:t>企業經營彈性</a:t>
            </a:r>
            <a:r>
              <a:rPr lang="en-US" altLang="zh-TW" sz="3600" dirty="0" smtClean="0">
                <a:latin typeface="+mj-ea"/>
                <a:ea typeface="+mj-ea"/>
              </a:rPr>
              <a:t>-</a:t>
            </a:r>
            <a:r>
              <a:rPr lang="zh-TW" altLang="en-US" sz="3600" dirty="0" smtClean="0">
                <a:latin typeface="+mj-ea"/>
                <a:ea typeface="+mj-ea"/>
              </a:rPr>
              <a:t>數位化措施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227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z="3200" dirty="0">
                <a:latin typeface="+mj-ea"/>
                <a:ea typeface="+mj-ea"/>
              </a:rPr>
              <a:t>企業經營彈性</a:t>
            </a:r>
            <a:r>
              <a:rPr lang="en-US" altLang="zh-TW" sz="3200" dirty="0">
                <a:latin typeface="+mj-ea"/>
                <a:ea typeface="+mj-ea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強化公司登記電子化</a:t>
            </a:r>
            <a:endParaRPr lang="zh-TW" altLang="en-US" sz="3200" dirty="0"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261241" y="725505"/>
            <a:ext cx="11930759" cy="1072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TW" sz="2800" b="1" dirty="0" smtClean="0">
                <a:latin typeface="+mj-ea"/>
                <a:ea typeface="+mj-ea"/>
              </a:rPr>
              <a:t>107.6.14 </a:t>
            </a:r>
            <a:r>
              <a:rPr lang="zh-TW" altLang="en-US" sz="2800" b="1" dirty="0" smtClean="0">
                <a:latin typeface="+mj-ea"/>
                <a:ea typeface="+mj-ea"/>
              </a:rPr>
              <a:t>修正</a:t>
            </a:r>
            <a:r>
              <a:rPr lang="zh-TW" altLang="en-US" sz="2800" b="1" dirty="0">
                <a:latin typeface="+mj-ea"/>
                <a:ea typeface="+mj-ea"/>
              </a:rPr>
              <a:t>發布「公司之登記及認許辦法</a:t>
            </a:r>
            <a:r>
              <a:rPr lang="zh-TW" altLang="en-US" sz="2800" b="1" dirty="0" smtClean="0">
                <a:latin typeface="+mj-ea"/>
                <a:ea typeface="+mj-ea"/>
              </a:rPr>
              <a:t>」大幅</a:t>
            </a:r>
            <a:r>
              <a:rPr lang="zh-TW" altLang="en-US" sz="2800" b="1" dirty="0">
                <a:latin typeface="+mj-ea"/>
                <a:ea typeface="+mj-ea"/>
              </a:rPr>
              <a:t>簡化公司登記申請規定</a:t>
            </a:r>
            <a:endParaRPr lang="en-US" altLang="zh-TW" sz="2800" b="1" dirty="0">
              <a:latin typeface="+mj-ea"/>
              <a:ea typeface="+mj-ea"/>
            </a:endParaRPr>
          </a:p>
          <a:p>
            <a:pPr>
              <a:lnSpc>
                <a:spcPts val="4000"/>
              </a:lnSpc>
            </a:pPr>
            <a:r>
              <a:rPr lang="zh-TW" altLang="en-US" sz="2800" b="1" dirty="0">
                <a:latin typeface="+mj-ea"/>
                <a:ea typeface="+mj-ea"/>
              </a:rPr>
              <a:t>不再只認章 也認</a:t>
            </a:r>
            <a:r>
              <a:rPr lang="zh-TW" altLang="en-US" sz="2800" b="1" dirty="0" smtClean="0">
                <a:latin typeface="+mj-ea"/>
                <a:ea typeface="+mj-ea"/>
              </a:rPr>
              <a:t>簽名 </a:t>
            </a:r>
            <a:r>
              <a:rPr lang="en-US" altLang="zh-TW" sz="2800" b="1" dirty="0" smtClean="0">
                <a:latin typeface="+mj-ea"/>
                <a:ea typeface="+mj-ea"/>
              </a:rPr>
              <a:t>!</a:t>
            </a:r>
            <a:endParaRPr lang="zh-TW" altLang="en-US" sz="2800" b="1" dirty="0">
              <a:latin typeface="+mj-ea"/>
              <a:ea typeface="+mj-ea"/>
            </a:endParaRPr>
          </a:p>
        </p:txBody>
      </p:sp>
      <p:pic>
        <p:nvPicPr>
          <p:cNvPr id="1026" name="Picture 2" descr="https://gcis.nat.gov.tw/mainNew/img/news/1070910_n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4" y="1682232"/>
            <a:ext cx="7794739" cy="546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17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>
          <a:xfrm>
            <a:off x="157094" y="211198"/>
            <a:ext cx="11145316" cy="809527"/>
          </a:xfrm>
        </p:spPr>
        <p:txBody>
          <a:bodyPr/>
          <a:lstStyle/>
          <a:p>
            <a:pPr lvl="0"/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保障股東權益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降低</a:t>
            </a:r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有限公司</a:t>
            </a:r>
            <a:r>
              <a:rPr lang="zh-TW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股東同意</a:t>
            </a:r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門檻</a:t>
            </a:r>
            <a:endParaRPr lang="en-US" altLang="zh-TW" sz="32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254643" y="1231529"/>
            <a:ext cx="116094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>
              <a:lnSpc>
                <a:spcPct val="20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j-ea"/>
                <a:ea typeface="+mj-ea"/>
              </a:rPr>
              <a:t>出資</a:t>
            </a:r>
            <a:r>
              <a:rPr lang="zh-TW" altLang="en-US" sz="2800" dirty="0">
                <a:latin typeface="+mj-ea"/>
                <a:ea typeface="+mj-ea"/>
              </a:rPr>
              <a:t>轉讓門檻</a:t>
            </a:r>
            <a:r>
              <a:rPr lang="en-US" altLang="zh-TW" sz="2800" dirty="0">
                <a:latin typeface="+mj-ea"/>
                <a:ea typeface="+mj-ea"/>
              </a:rPr>
              <a:t>(</a:t>
            </a:r>
            <a:r>
              <a:rPr lang="zh-TW" altLang="en-US" sz="2800" dirty="0">
                <a:latin typeface="+mj-ea"/>
                <a:ea typeface="+mj-ea"/>
              </a:rPr>
              <a:t>董事部分</a:t>
            </a:r>
            <a:r>
              <a:rPr lang="en-US" altLang="zh-TW" sz="2800" dirty="0">
                <a:latin typeface="+mj-ea"/>
                <a:ea typeface="+mj-ea"/>
              </a:rPr>
              <a:t>) </a:t>
            </a:r>
            <a:r>
              <a:rPr lang="zh-TW" altLang="en-US" sz="2800" dirty="0" smtClean="0">
                <a:latin typeface="+mj-ea"/>
                <a:ea typeface="+mj-ea"/>
              </a:rPr>
              <a:t>：其他股東全體</a:t>
            </a:r>
            <a:r>
              <a:rPr lang="zh-TW" altLang="en-US" sz="2800" dirty="0">
                <a:latin typeface="+mj-ea"/>
                <a:ea typeface="+mj-ea"/>
              </a:rPr>
              <a:t>同意→</a:t>
            </a:r>
            <a:r>
              <a:rPr lang="en-US" altLang="zh-TW" sz="2800" dirty="0">
                <a:latin typeface="+mj-ea"/>
                <a:ea typeface="+mj-ea"/>
              </a:rPr>
              <a:t>2/3</a:t>
            </a:r>
            <a:r>
              <a:rPr lang="zh-TW" altLang="en-US" sz="2800" dirty="0">
                <a:latin typeface="+mj-ea"/>
                <a:ea typeface="+mj-ea"/>
              </a:rPr>
              <a:t>同意</a:t>
            </a:r>
            <a:r>
              <a:rPr lang="en-US" altLang="zh-TW" sz="2800" dirty="0">
                <a:latin typeface="+mj-ea"/>
                <a:ea typeface="+mj-ea"/>
              </a:rPr>
              <a:t>(§111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j-ea"/>
                <a:ea typeface="+mj-ea"/>
              </a:rPr>
              <a:t>提</a:t>
            </a:r>
            <a:r>
              <a:rPr lang="zh-TW" altLang="en-US" sz="2800" dirty="0">
                <a:latin typeface="+mj-ea"/>
                <a:ea typeface="+mj-ea"/>
              </a:rPr>
              <a:t>列特別盈餘公</a:t>
            </a:r>
            <a:r>
              <a:rPr lang="zh-TW" altLang="en-US" sz="2800" dirty="0" smtClean="0">
                <a:latin typeface="+mj-ea"/>
                <a:ea typeface="+mj-ea"/>
              </a:rPr>
              <a:t>積</a:t>
            </a:r>
            <a:r>
              <a:rPr lang="zh-TW" altLang="en-US" sz="2800" b="1" dirty="0" smtClean="0">
                <a:latin typeface="+mj-ea"/>
                <a:ea typeface="+mj-ea"/>
              </a:rPr>
              <a:t>：</a:t>
            </a:r>
            <a:r>
              <a:rPr lang="zh-TW" altLang="en-US" sz="2800" dirty="0" smtClean="0">
                <a:latin typeface="+mj-ea"/>
                <a:ea typeface="+mj-ea"/>
              </a:rPr>
              <a:t>全體同意→</a:t>
            </a:r>
            <a:r>
              <a:rPr lang="en-US" altLang="zh-TW" sz="2800" dirty="0" smtClean="0">
                <a:latin typeface="+mj-ea"/>
                <a:ea typeface="+mj-ea"/>
              </a:rPr>
              <a:t>2/3</a:t>
            </a:r>
            <a:r>
              <a:rPr lang="zh-TW" altLang="en-US" sz="2800" dirty="0" smtClean="0">
                <a:latin typeface="+mj-ea"/>
                <a:ea typeface="+mj-ea"/>
              </a:rPr>
              <a:t>同意</a:t>
            </a:r>
            <a:r>
              <a:rPr lang="en-US" altLang="zh-TW" sz="2800" dirty="0" smtClean="0">
                <a:latin typeface="+mj-ea"/>
                <a:ea typeface="+mj-ea"/>
              </a:rPr>
              <a:t>(§112)</a:t>
            </a:r>
            <a:endParaRPr lang="en-US" altLang="zh-TW" sz="2800" dirty="0">
              <a:latin typeface="+mj-ea"/>
              <a:ea typeface="+mj-ea"/>
            </a:endParaRPr>
          </a:p>
          <a:p>
            <a:pPr marL="971550" lvl="1" indent="-514350">
              <a:lnSpc>
                <a:spcPct val="200000"/>
              </a:lnSpc>
              <a:buFont typeface="+mj-lt"/>
              <a:buAutoNum type="arabicParenR"/>
            </a:pPr>
            <a:r>
              <a:rPr lang="zh-TW" altLang="en-US" sz="2800" dirty="0" smtClean="0">
                <a:latin typeface="+mj-ea"/>
                <a:ea typeface="+mj-ea"/>
              </a:rPr>
              <a:t>變更</a:t>
            </a:r>
            <a:r>
              <a:rPr lang="zh-TW" altLang="en-US" sz="2800" dirty="0">
                <a:latin typeface="+mj-ea"/>
                <a:ea typeface="+mj-ea"/>
              </a:rPr>
              <a:t>章程、合併、</a:t>
            </a:r>
            <a:r>
              <a:rPr lang="zh-TW" altLang="en-US" sz="2800" dirty="0" smtClean="0">
                <a:latin typeface="+mj-ea"/>
                <a:ea typeface="+mj-ea"/>
              </a:rPr>
              <a:t>解散</a:t>
            </a:r>
            <a:r>
              <a:rPr lang="en-US" altLang="zh-TW" sz="2800" dirty="0" smtClean="0">
                <a:latin typeface="+mj-ea"/>
                <a:ea typeface="+mj-ea"/>
              </a:rPr>
              <a:t>(</a:t>
            </a:r>
            <a:r>
              <a:rPr lang="zh-TW" altLang="en-US" sz="2800" dirty="0" smtClean="0">
                <a:latin typeface="+mj-ea"/>
                <a:ea typeface="+mj-ea"/>
              </a:rPr>
              <a:t>不含清算</a:t>
            </a:r>
            <a:r>
              <a:rPr lang="en-US" altLang="zh-TW" sz="2800" dirty="0" smtClean="0">
                <a:latin typeface="+mj-ea"/>
                <a:ea typeface="+mj-ea"/>
              </a:rPr>
              <a:t>)</a:t>
            </a:r>
            <a:r>
              <a:rPr lang="zh-TW" altLang="en-US" sz="2800" dirty="0" smtClean="0">
                <a:latin typeface="+mj-ea"/>
                <a:ea typeface="+mj-ea"/>
              </a:rPr>
              <a:t>：</a:t>
            </a:r>
            <a:r>
              <a:rPr lang="zh-TW" altLang="en-US" sz="2800" dirty="0">
                <a:latin typeface="+mj-ea"/>
                <a:ea typeface="+mj-ea"/>
              </a:rPr>
              <a:t>全體同意→</a:t>
            </a:r>
            <a:r>
              <a:rPr lang="en-US" altLang="zh-TW" sz="2800" dirty="0">
                <a:latin typeface="+mj-ea"/>
                <a:ea typeface="+mj-ea"/>
              </a:rPr>
              <a:t>2/3</a:t>
            </a:r>
            <a:r>
              <a:rPr lang="zh-TW" altLang="en-US" sz="2800" dirty="0">
                <a:latin typeface="+mj-ea"/>
                <a:ea typeface="+mj-ea"/>
              </a:rPr>
              <a:t>同意</a:t>
            </a:r>
            <a:r>
              <a:rPr lang="en-US" altLang="zh-TW" sz="2800" dirty="0">
                <a:latin typeface="+mj-ea"/>
                <a:ea typeface="+mj-ea"/>
              </a:rPr>
              <a:t>(§113)</a:t>
            </a:r>
          </a:p>
          <a:p>
            <a:pPr marL="361950" lvl="1">
              <a:lnSpc>
                <a:spcPct val="200000"/>
              </a:lnSpc>
            </a:pPr>
            <a:r>
              <a:rPr lang="en-US" altLang="zh-TW" sz="2800" dirty="0" smtClean="0">
                <a:latin typeface="+mj-ea"/>
                <a:ea typeface="+mj-ea"/>
              </a:rPr>
              <a:t>PS</a:t>
            </a:r>
            <a:r>
              <a:rPr lang="zh-TW" altLang="en-US" sz="2800" dirty="0" smtClean="0">
                <a:latin typeface="+mj-ea"/>
                <a:ea typeface="+mj-ea"/>
              </a:rPr>
              <a:t>：同時修正股東行使同意</a:t>
            </a:r>
            <a:r>
              <a:rPr lang="zh-TW" altLang="en-US" sz="2800" dirty="0">
                <a:latin typeface="+mj-ea"/>
                <a:ea typeface="+mj-ea"/>
              </a:rPr>
              <a:t>權以「表決權」為準</a:t>
            </a:r>
            <a:r>
              <a:rPr lang="en-US" altLang="zh-TW" sz="2800" dirty="0" smtClean="0">
                <a:latin typeface="+mj-ea"/>
                <a:ea typeface="+mj-ea"/>
              </a:rPr>
              <a:t>(§106</a:t>
            </a:r>
            <a:r>
              <a:rPr lang="zh-TW" altLang="en-US" sz="2800" dirty="0" smtClean="0">
                <a:latin typeface="+mj-ea"/>
                <a:ea typeface="+mj-ea"/>
              </a:rPr>
              <a:t>、</a:t>
            </a:r>
            <a:r>
              <a:rPr lang="en-US" altLang="zh-TW" sz="2800" dirty="0">
                <a:latin typeface="+mj-ea"/>
                <a:ea typeface="+mj-ea"/>
              </a:rPr>
              <a:t>§108</a:t>
            </a:r>
            <a:r>
              <a:rPr lang="zh-TW" altLang="en-US" sz="2800" dirty="0" smtClean="0">
                <a:latin typeface="+mj-ea"/>
                <a:ea typeface="+mj-ea"/>
              </a:rPr>
              <a:t>、</a:t>
            </a:r>
            <a:r>
              <a:rPr lang="en-US" altLang="zh-TW" sz="2800" dirty="0">
                <a:latin typeface="+mj-ea"/>
                <a:ea typeface="+mj-ea"/>
              </a:rPr>
              <a:t>§</a:t>
            </a:r>
            <a:r>
              <a:rPr lang="en-US" altLang="zh-TW" sz="2800" dirty="0" smtClean="0">
                <a:latin typeface="+mj-ea"/>
                <a:ea typeface="+mj-ea"/>
              </a:rPr>
              <a:t>110)</a:t>
            </a:r>
            <a:endParaRPr lang="zh-TW" altLang="en-US" sz="2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213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118710" y="190371"/>
            <a:ext cx="11226599" cy="583874"/>
          </a:xfrm>
        </p:spPr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保障股東權益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增訂</a:t>
            </a:r>
            <a:r>
              <a:rPr lang="zh-TW" altLang="en-US" sz="3200" dirty="0">
                <a:latin typeface="+mj-ea"/>
                <a:ea typeface="+mj-ea"/>
              </a:rPr>
              <a:t>股東會不得臨時動議提出</a:t>
            </a:r>
            <a:r>
              <a:rPr lang="zh-TW" altLang="en-US" sz="3200" dirty="0" smtClean="0">
                <a:latin typeface="+mj-ea"/>
                <a:ea typeface="+mj-ea"/>
              </a:rPr>
              <a:t>事項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§172</a:t>
            </a:r>
            <a:endParaRPr lang="zh-TW" altLang="zh-TW" sz="32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031666" y="3915419"/>
            <a:ext cx="10313643" cy="1569660"/>
            <a:chOff x="1355348" y="3292291"/>
            <a:chExt cx="10313643" cy="1423669"/>
          </a:xfrm>
        </p:grpSpPr>
        <p:sp>
          <p:nvSpPr>
            <p:cNvPr id="6" name="矩形 5"/>
            <p:cNvSpPr/>
            <p:nvPr/>
          </p:nvSpPr>
          <p:spPr>
            <a:xfrm>
              <a:off x="1885177" y="3292291"/>
              <a:ext cx="9783814" cy="142366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增列</a:t>
              </a:r>
              <a:r>
                <a:rPr lang="zh-TW" altLang="en-US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減資、申請停止公開發行、董事競業許可、盈餘轉增資、公積轉增資</a:t>
              </a:r>
              <a:endParaRPr lang="en-US" altLang="zh-TW" sz="32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55348" y="3369168"/>
              <a:ext cx="502907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+mj-ea"/>
                <a:ea typeface="+mj-ea"/>
              </a:rPr>
              <a:pPr algn="r"/>
              <a:t>19</a:t>
            </a:fld>
            <a:endParaRPr lang="en-US" sz="1200" dirty="0">
              <a:latin typeface="+mj-ea"/>
              <a:ea typeface="+mj-ea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031666" y="868431"/>
            <a:ext cx="9783814" cy="3046988"/>
            <a:chOff x="1355348" y="2958876"/>
            <a:chExt cx="8356545" cy="3046988"/>
          </a:xfrm>
        </p:grpSpPr>
        <p:sp>
          <p:nvSpPr>
            <p:cNvPr id="5" name="矩形 4"/>
            <p:cNvSpPr/>
            <p:nvPr/>
          </p:nvSpPr>
          <p:spPr>
            <a:xfrm>
              <a:off x="1885182" y="2958876"/>
              <a:ext cx="7826711" cy="3046988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應在召集事由中列舉，不得以臨時動議提出：</a:t>
              </a:r>
              <a:b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選任或解任董事、監察人</a:t>
              </a:r>
              <a:b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變更章程</a:t>
              </a:r>
              <a:b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公司解散、合併、分割</a:t>
              </a:r>
              <a:b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4.</a:t>
              </a:r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第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185</a:t>
              </a:r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條第</a:t>
              </a:r>
              <a:r>
                <a:rPr lang="en-US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項各款之</a:t>
              </a:r>
              <a:r>
                <a:rPr lang="zh-TW" altLang="en-US" sz="3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事項</a:t>
              </a:r>
              <a:endPara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355348" y="3022739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="" xmlns:a16="http://schemas.microsoft.com/office/drawing/2014/main" id="{2D51831D-2757-4ABA-8CB7-B40050151F22}"/>
              </a:ext>
            </a:extLst>
          </p:cNvPr>
          <p:cNvGrpSpPr/>
          <p:nvPr/>
        </p:nvGrpSpPr>
        <p:grpSpPr>
          <a:xfrm>
            <a:off x="1031666" y="5485079"/>
            <a:ext cx="10313643" cy="1570186"/>
            <a:chOff x="1328426" y="3281530"/>
            <a:chExt cx="10313643" cy="1424146"/>
          </a:xfrm>
        </p:grpSpPr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06888547-82DA-45D2-97F6-FE62422AF794}"/>
                </a:ext>
              </a:extLst>
            </p:cNvPr>
            <p:cNvSpPr/>
            <p:nvPr/>
          </p:nvSpPr>
          <p:spPr>
            <a:xfrm>
              <a:off x="1858255" y="3282007"/>
              <a:ext cx="9783814" cy="142366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有關公司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經營重大事項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，避免以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臨時動議提出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，維護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股東權益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8" name="Freeform 94">
              <a:extLst>
                <a:ext uri="{FF2B5EF4-FFF2-40B4-BE49-F238E27FC236}">
                  <a16:creationId xmlns="" xmlns:a16="http://schemas.microsoft.com/office/drawing/2014/main" id="{D4180CB3-95C4-41A6-ADEA-9F88E43F90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28426" y="3281530"/>
              <a:ext cx="502907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2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100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CONTENTS</a:t>
            </a:r>
            <a:endParaRPr kumimoji="1"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8242427" y="2559356"/>
            <a:ext cx="3138030" cy="372056"/>
          </a:xfrm>
        </p:spPr>
        <p:txBody>
          <a:bodyPr anchor="t"/>
          <a:lstStyle/>
          <a:p>
            <a:r>
              <a:rPr kumimoji="1" lang="en-US" altLang="zh-TW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    </a:t>
            </a:r>
            <a:r>
              <a:rPr kumimoji="1" lang="zh-TW" alt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  <a:endParaRPr kumimoji="1" lang="en-US" altLang="zh-TW" sz="3600" b="1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1" lang="en-US" altLang="zh-TW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    </a:t>
            </a:r>
            <a:r>
              <a:rPr kumimoji="1" lang="zh-TW" altLang="en-US" sz="36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修法重點</a:t>
            </a:r>
            <a:endParaRPr kumimoji="1" lang="en-US" altLang="zh-TW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5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93441" y="202098"/>
            <a:ext cx="11990529" cy="583874"/>
          </a:xfrm>
        </p:spPr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保障股東權益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保障股東提案權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§172-1</a:t>
            </a:r>
            <a:endParaRPr lang="zh-TW" altLang="zh-TW" sz="32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846691" y="3311814"/>
            <a:ext cx="10473349" cy="3016210"/>
            <a:chOff x="1355348" y="3193944"/>
            <a:chExt cx="10473349" cy="2735677"/>
          </a:xfrm>
        </p:grpSpPr>
        <p:sp>
          <p:nvSpPr>
            <p:cNvPr id="6" name="矩形 5"/>
            <p:cNvSpPr/>
            <p:nvPr/>
          </p:nvSpPr>
          <p:spPr>
            <a:xfrm>
              <a:off x="1885176" y="3193944"/>
              <a:ext cx="9943521" cy="2735677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股東提案若符合規定，董事會</a:t>
              </a:r>
              <a:r>
                <a:rPr lang="zh-TW" altLang="en-US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應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列為議案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增訂不列為議案之事由：</a:t>
              </a:r>
              <a:r>
                <a:rPr lang="zh-TW" altLang="zh-TW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該議案超過三百字或</a:t>
              </a:r>
              <a:r>
                <a:rPr lang="zh-TW" altLang="zh-TW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有提案</a:t>
              </a:r>
              <a:r>
                <a:rPr lang="zh-TW" altLang="zh-TW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超過一項之情事</a:t>
              </a:r>
              <a:endPara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股東提案係為</a:t>
              </a:r>
              <a:r>
                <a:rPr lang="zh-TW" altLang="zh-TW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敦促公司增進公共利益或善盡社會責任</a:t>
              </a:r>
              <a:r>
                <a:rPr lang="zh-TW" altLang="zh-TW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之建議，董事會仍</a:t>
              </a:r>
              <a:r>
                <a:rPr lang="zh-TW" altLang="zh-TW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得列入</a:t>
              </a:r>
              <a:r>
                <a:rPr lang="zh-TW" altLang="zh-TW" sz="3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議案</a:t>
              </a:r>
              <a:endParaRPr lang="zh-TW" altLang="en-US" sz="3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55348" y="3369168"/>
              <a:ext cx="502907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+mj-ea"/>
                <a:ea typeface="+mj-ea"/>
              </a:rPr>
              <a:pPr algn="r"/>
              <a:t>20</a:t>
            </a:fld>
            <a:endParaRPr lang="en-US" sz="1200" dirty="0">
              <a:latin typeface="+mj-ea"/>
              <a:ea typeface="+mj-ea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846691" y="1099042"/>
            <a:ext cx="10313643" cy="2246769"/>
            <a:chOff x="1355348" y="2958876"/>
            <a:chExt cx="8356545" cy="2246769"/>
          </a:xfrm>
        </p:grpSpPr>
        <p:sp>
          <p:nvSpPr>
            <p:cNvPr id="5" name="矩形 4"/>
            <p:cNvSpPr/>
            <p:nvPr/>
          </p:nvSpPr>
          <p:spPr>
            <a:xfrm>
              <a:off x="1885182" y="2958876"/>
              <a:ext cx="7826711" cy="224676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除下列情形外，股東所提議案，董事會</a:t>
              </a:r>
              <a:r>
                <a:rPr lang="zh-TW" altLang="en-US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得不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列為議案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1.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該議案非股東會所得決議者</a:t>
              </a:r>
            </a:p>
            <a:p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2.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提案股東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於停止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股票過戶時，持股未達</a:t>
              </a:r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1%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者</a:t>
              </a:r>
            </a:p>
            <a:p>
              <a:r>
                <a:rPr lang="en-US" altLang="zh-TW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3.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該議案於公告受理期間外提出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者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355348" y="3022739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="" xmlns:a16="http://schemas.microsoft.com/office/drawing/2014/main" id="{2D51831D-2757-4ABA-8CB7-B40050151F22}"/>
              </a:ext>
            </a:extLst>
          </p:cNvPr>
          <p:cNvGrpSpPr/>
          <p:nvPr/>
        </p:nvGrpSpPr>
        <p:grpSpPr>
          <a:xfrm>
            <a:off x="846691" y="6331747"/>
            <a:ext cx="10313643" cy="1169551"/>
            <a:chOff x="1355348" y="3193944"/>
            <a:chExt cx="10313643" cy="1060773"/>
          </a:xfrm>
        </p:grpSpPr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06888547-82DA-45D2-97F6-FE62422AF794}"/>
                </a:ext>
              </a:extLst>
            </p:cNvPr>
            <p:cNvSpPr/>
            <p:nvPr/>
          </p:nvSpPr>
          <p:spPr>
            <a:xfrm>
              <a:off x="1885177" y="3193944"/>
              <a:ext cx="9783814" cy="106077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修正文字以彰顯立法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原意，與</a:t>
              </a:r>
              <a:r>
                <a:rPr lang="en-US" altLang="zh-TW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§1Ⅱ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明定企業社會責任相呼應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8" name="Freeform 94">
              <a:extLst>
                <a:ext uri="{FF2B5EF4-FFF2-40B4-BE49-F238E27FC236}">
                  <a16:creationId xmlns="" xmlns:a16="http://schemas.microsoft.com/office/drawing/2014/main" id="{D4180CB3-95C4-41A6-ADEA-9F88E43F90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5348" y="3369168"/>
              <a:ext cx="502907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103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153542" y="215322"/>
            <a:ext cx="12451369" cy="583874"/>
          </a:xfrm>
        </p:spPr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保障股東權益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繼續持有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個月之</a:t>
            </a:r>
            <a:r>
              <a:rPr lang="zh-TW" altLang="en-US" sz="3200" dirty="0" smtClean="0">
                <a:latin typeface="+mj-ea"/>
                <a:ea typeface="+mj-ea"/>
              </a:rPr>
              <a:t>過半股東可自行召集股東會</a:t>
            </a:r>
            <a:r>
              <a: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§173</a:t>
            </a:r>
            <a:r>
              <a:rPr lang="en-US" altLang="zh-TW" sz="3200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-1</a:t>
            </a:r>
            <a:endParaRPr lang="zh-TW" altLang="en-US" sz="3200" dirty="0">
              <a:solidFill>
                <a:srgbClr val="00B05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Text Placeholder 10"/>
          <p:cNvSpPr txBox="1">
            <a:spLocks/>
          </p:cNvSpPr>
          <p:nvPr/>
        </p:nvSpPr>
        <p:spPr>
          <a:xfrm>
            <a:off x="611279" y="936935"/>
            <a:ext cx="9570981" cy="138499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zh-TW"/>
            </a:defPPr>
            <a:lvl1pPr marL="0" indent="0" algn="ctr" defTabSz="914400" rtl="0" eaLnBrk="1" latinLnBrk="0" hangingPunct="1"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修正前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有權召集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股東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會的人有</a:t>
            </a:r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種：</a:t>
            </a:r>
            <a:endParaRPr lang="zh-CN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9"/>
          <p:cNvGrpSpPr/>
          <p:nvPr/>
        </p:nvGrpSpPr>
        <p:grpSpPr>
          <a:xfrm>
            <a:off x="611278" y="5636920"/>
            <a:ext cx="11102302" cy="830997"/>
            <a:chOff x="1019767" y="3647964"/>
            <a:chExt cx="10215338" cy="830997"/>
          </a:xfrm>
        </p:grpSpPr>
        <p:sp>
          <p:nvSpPr>
            <p:cNvPr id="24" name="矩形 23"/>
            <p:cNvSpPr/>
            <p:nvPr/>
          </p:nvSpPr>
          <p:spPr>
            <a:xfrm>
              <a:off x="1019767" y="3648655"/>
              <a:ext cx="130266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③</a:t>
              </a:r>
              <a:r>
                <a:rPr lang="zh-TW" altLang="en-US" sz="24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監察人</a:t>
              </a:r>
              <a:endPara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向右箭號 24"/>
            <p:cNvSpPr/>
            <p:nvPr/>
          </p:nvSpPr>
          <p:spPr>
            <a:xfrm>
              <a:off x="2310458" y="3743507"/>
              <a:ext cx="438457" cy="27195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2744514" y="3647964"/>
              <a:ext cx="8490591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覺得有必要時，</a:t>
              </a: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位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監察人</a:t>
              </a: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獨立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行使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職權</a:t>
              </a:r>
              <a:r>
                <a:rPr lang="en-US" altLang="zh-TW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就可自行召集，不用政府許可</a:t>
              </a:r>
              <a:endPara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611279" y="2905506"/>
            <a:ext cx="7284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②</a:t>
            </a:r>
            <a:r>
              <a:rPr lang="zh-TW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股東</a:t>
            </a: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持有公司股份數</a:t>
            </a:r>
            <a:r>
              <a:rPr lang="en-US" altLang="zh-TW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3%</a:t>
            </a: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以上且持股超過</a:t>
            </a:r>
            <a:r>
              <a:rPr lang="en-US" altLang="zh-TW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(§173)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28750" y="6487258"/>
            <a:ext cx="112874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公發公司</a:t>
            </a: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證交法</a:t>
            </a:r>
            <a:r>
              <a:rPr lang="en-US" altLang="zh-TW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§43-5Ⅳ</a:t>
            </a: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有特別規定，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只要收購公司股數過半，不須持股超過</a:t>
            </a:r>
            <a:r>
              <a:rPr lang="en-US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，就可以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請董事會召集</a:t>
            </a:r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，若不召集，可申請政府許可召集</a:t>
            </a:r>
            <a:endParaRPr lang="zh-TW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11278" y="228801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zh-TW" altLang="zh-TW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董事會</a:t>
            </a:r>
            <a:endParaRPr lang="zh-TW" altLang="en-US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087153" y="3481834"/>
            <a:ext cx="8144351" cy="1721466"/>
            <a:chOff x="1258082" y="3452098"/>
            <a:chExt cx="8144351" cy="1721466"/>
          </a:xfrm>
        </p:grpSpPr>
        <p:grpSp>
          <p:nvGrpSpPr>
            <p:cNvPr id="6" name="群組 1"/>
            <p:cNvGrpSpPr/>
            <p:nvPr/>
          </p:nvGrpSpPr>
          <p:grpSpPr>
            <a:xfrm>
              <a:off x="1258082" y="3452098"/>
              <a:ext cx="8144351" cy="1721466"/>
              <a:chOff x="12439296" y="2312520"/>
              <a:chExt cx="8144351" cy="1721466"/>
            </a:xfrm>
          </p:grpSpPr>
          <p:grpSp>
            <p:nvGrpSpPr>
              <p:cNvPr id="10" name="群組 10"/>
              <p:cNvGrpSpPr/>
              <p:nvPr/>
            </p:nvGrpSpPr>
            <p:grpSpPr>
              <a:xfrm>
                <a:off x="14562481" y="2590583"/>
                <a:ext cx="6021166" cy="1443403"/>
                <a:chOff x="4569697" y="2317230"/>
                <a:chExt cx="6021166" cy="1443403"/>
              </a:xfrm>
            </p:grpSpPr>
            <p:sp>
              <p:nvSpPr>
                <p:cNvPr id="13" name="矩形 12"/>
                <p:cNvSpPr/>
                <p:nvPr/>
              </p:nvSpPr>
              <p:spPr>
                <a:xfrm>
                  <a:off x="4569697" y="2747053"/>
                  <a:ext cx="110799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TW" altLang="zh-TW" sz="2400" b="1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董事會</a:t>
                  </a:r>
                  <a:endParaRPr lang="zh-TW" altLang="en-US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4" name="左中括弧 13"/>
                <p:cNvSpPr/>
                <p:nvPr/>
              </p:nvSpPr>
              <p:spPr>
                <a:xfrm>
                  <a:off x="6001550" y="2594334"/>
                  <a:ext cx="111584" cy="767101"/>
                </a:xfrm>
                <a:prstGeom prst="leftBracket">
                  <a:avLst/>
                </a:prstGeom>
                <a:ln w="190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6168926" y="2317230"/>
                  <a:ext cx="172354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24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召集股東會</a:t>
                  </a:r>
                  <a:endPara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6322814" y="3093817"/>
                  <a:ext cx="141577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24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不為召集</a:t>
                  </a:r>
                  <a:endPara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20" name="向右箭號 19"/>
                <p:cNvSpPr/>
                <p:nvPr/>
              </p:nvSpPr>
              <p:spPr>
                <a:xfrm>
                  <a:off x="7892475" y="3175789"/>
                  <a:ext cx="539018" cy="271959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8572043" y="2929636"/>
                  <a:ext cx="2018820" cy="83099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TW" altLang="en-US" sz="24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經政府許可，即可自行召集</a:t>
                  </a:r>
                  <a:endParaRPr lang="zh-TW" altLang="en-US" sz="2400" b="1" dirty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sp>
            <p:nvSpPr>
              <p:cNvPr id="43" name="矩形 42"/>
              <p:cNvSpPr/>
              <p:nvPr/>
            </p:nvSpPr>
            <p:spPr>
              <a:xfrm>
                <a:off x="12439296" y="2312520"/>
                <a:ext cx="259427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zh-TW" altLang="en-US" sz="20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須先請求董事會召集</a:t>
                </a:r>
                <a:r>
                  <a:rPr lang="en-US" altLang="zh-TW" sz="20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0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給予經營者空間</a:t>
                </a:r>
                <a:r>
                  <a:rPr lang="en-US" altLang="zh-TW" sz="2000" b="1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endParaRPr lang="zh-TW" altLang="en-US" sz="20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28" name="向右箭號 27"/>
            <p:cNvSpPr/>
            <p:nvPr/>
          </p:nvSpPr>
          <p:spPr>
            <a:xfrm>
              <a:off x="2264503" y="4234789"/>
              <a:ext cx="571531" cy="27195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3" name="Freeform 94"/>
          <p:cNvSpPr>
            <a:spLocks noEditPoints="1"/>
          </p:cNvSpPr>
          <p:nvPr/>
        </p:nvSpPr>
        <p:spPr bwMode="auto">
          <a:xfrm>
            <a:off x="108372" y="1099453"/>
            <a:ext cx="502907" cy="529979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791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 Placeholder 10"/>
          <p:cNvSpPr txBox="1">
            <a:spLocks/>
          </p:cNvSpPr>
          <p:nvPr/>
        </p:nvSpPr>
        <p:spPr>
          <a:xfrm>
            <a:off x="442825" y="160391"/>
            <a:ext cx="10988060" cy="132343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zh-TW"/>
            </a:defPPr>
            <a:lvl1pPr marL="0" indent="0" algn="ctr" defTabSz="914400" rtl="0" eaLnBrk="1" latinLnBrk="0" hangingPunct="1"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修正後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繼續</a:t>
            </a:r>
            <a:r>
              <a: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3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個月以上，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持有</a:t>
            </a:r>
            <a:r>
              <a:rPr lang="zh-TW" altLang="zh-TW" sz="2400" dirty="0">
                <a:solidFill>
                  <a:srgbClr val="FF0000"/>
                </a:solidFill>
                <a:latin typeface="+mj-ea"/>
                <a:ea typeface="+mj-ea"/>
              </a:rPr>
              <a:t>過半數股份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之股東，</a:t>
            </a:r>
            <a:r>
              <a:rPr lang="zh-TW" altLang="zh-TW" sz="2400" dirty="0">
                <a:solidFill>
                  <a:srgbClr val="FF0000"/>
                </a:solidFill>
                <a:latin typeface="+mj-ea"/>
                <a:ea typeface="+mj-ea"/>
              </a:rPr>
              <a:t>無須</a:t>
            </a:r>
            <a:r>
              <a:rPr lang="zh-TW" altLang="en-US" sz="2400" dirty="0">
                <a:solidFill>
                  <a:srgbClr val="FF0000"/>
                </a:solidFill>
                <a:latin typeface="+mj-ea"/>
                <a:ea typeface="+mj-ea"/>
              </a:rPr>
              <a:t>請求董事會召集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或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申請</a:t>
            </a:r>
            <a:r>
              <a:rPr lang="zh-TW" altLang="en-US" sz="2400" dirty="0">
                <a:solidFill>
                  <a:srgbClr val="FF0000"/>
                </a:solidFill>
                <a:latin typeface="+mj-ea"/>
                <a:ea typeface="+mj-ea"/>
              </a:rPr>
              <a:t>政府</a:t>
            </a:r>
            <a:r>
              <a:rPr lang="zh-TW" altLang="zh-TW" sz="2400" dirty="0">
                <a:solidFill>
                  <a:srgbClr val="FF0000"/>
                </a:solidFill>
                <a:latin typeface="+mj-ea"/>
                <a:ea typeface="+mj-ea"/>
              </a:rPr>
              <a:t>許可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，</a:t>
            </a:r>
            <a:r>
              <a:rPr lang="zh-TW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得自行召集股東臨時</a:t>
            </a:r>
            <a:r>
              <a:rPr lang="zh-TW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會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42825" y="1587487"/>
            <a:ext cx="11377705" cy="538609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1077913" indent="-1077913"/>
            <a:r>
              <a:rPr lang="zh-TW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   修法效益</a:t>
            </a:r>
            <a:endParaRPr lang="en-US" altLang="zh-TW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 marL="342900" lvl="0" indent="-342900">
              <a:buFont typeface="Wingdings" panose="05000000000000000000" pitchFamily="2" charset="2"/>
              <a:buChar char="n"/>
            </a:pPr>
            <a:r>
              <a:rPr lang="zh-TW" altLang="zh-TW" sz="2400" b="1" dirty="0">
                <a:latin typeface="+mj-ea"/>
                <a:ea typeface="+mj-ea"/>
              </a:rPr>
              <a:t>解決公司派不召開股東臨時會的僵局，符合公司</a:t>
            </a:r>
            <a:r>
              <a:rPr lang="zh-TW" altLang="zh-TW" sz="2400" b="1" dirty="0" smtClean="0">
                <a:latin typeface="+mj-ea"/>
                <a:ea typeface="+mj-ea"/>
              </a:rPr>
              <a:t>治理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 marL="342900" lvl="0" indent="-342900"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latin typeface="+mj-ea"/>
                <a:ea typeface="+mj-ea"/>
              </a:rPr>
              <a:t>落實股東行動主義，使多數股東有參與公司經營決策機會</a:t>
            </a:r>
            <a:endParaRPr lang="zh-TW" altLang="zh-TW" sz="2400" dirty="0"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zh-TW" sz="2400" b="1" dirty="0">
                <a:latin typeface="+mj-ea"/>
                <a:ea typeface="+mj-ea"/>
              </a:rPr>
              <a:t>經營</a:t>
            </a:r>
            <a:r>
              <a:rPr lang="zh-TW" altLang="zh-TW" sz="2400" b="1" dirty="0" smtClean="0">
                <a:latin typeface="+mj-ea"/>
                <a:ea typeface="+mj-ea"/>
              </a:rPr>
              <a:t>團隊提升</a:t>
            </a:r>
            <a:r>
              <a:rPr lang="zh-TW" altLang="zh-TW" sz="2400" b="1" dirty="0">
                <a:latin typeface="+mj-ea"/>
                <a:ea typeface="+mj-ea"/>
              </a:rPr>
              <a:t>經營績效</a:t>
            </a:r>
            <a:r>
              <a:rPr lang="zh-TW" altLang="zh-TW" sz="2400" b="1" dirty="0" smtClean="0">
                <a:latin typeface="+mj-ea"/>
                <a:ea typeface="+mj-ea"/>
              </a:rPr>
              <a:t>，獲得</a:t>
            </a:r>
            <a:r>
              <a:rPr lang="zh-TW" altLang="zh-TW" sz="2400" b="1" dirty="0">
                <a:latin typeface="+mj-ea"/>
                <a:ea typeface="+mj-ea"/>
              </a:rPr>
              <a:t>股東支持</a:t>
            </a:r>
            <a:r>
              <a:rPr lang="zh-TW" altLang="zh-TW" sz="2400" b="1" dirty="0" smtClean="0">
                <a:latin typeface="+mj-ea"/>
                <a:ea typeface="+mj-ea"/>
              </a:rPr>
              <a:t>，</a:t>
            </a:r>
            <a:r>
              <a:rPr lang="zh-TW" altLang="en-US" sz="2400" b="1" dirty="0" smtClean="0">
                <a:latin typeface="+mj-ea"/>
                <a:ea typeface="+mj-ea"/>
              </a:rPr>
              <a:t>回歸良性競爭機制</a:t>
            </a:r>
            <a:endParaRPr lang="en-US" altLang="zh-TW" sz="2400" b="1" dirty="0" smtClean="0"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zh-TW" sz="2400" dirty="0" smtClean="0">
                <a:latin typeface="+mj-ea"/>
                <a:ea typeface="+mj-ea"/>
              </a:rPr>
              <a:t>連續</a:t>
            </a:r>
            <a:r>
              <a:rPr lang="zh-TW" altLang="zh-TW" sz="2400" b="1" dirty="0">
                <a:latin typeface="+mj-ea"/>
                <a:ea typeface="+mj-ea"/>
              </a:rPr>
              <a:t>持股</a:t>
            </a:r>
            <a:r>
              <a:rPr lang="en-US" altLang="zh-TW" sz="2400" b="1" dirty="0">
                <a:latin typeface="+mj-ea"/>
                <a:ea typeface="+mj-ea"/>
              </a:rPr>
              <a:t>3</a:t>
            </a:r>
            <a:r>
              <a:rPr lang="zh-TW" altLang="zh-TW" sz="2400" b="1" dirty="0">
                <a:latin typeface="+mj-ea"/>
                <a:ea typeface="+mj-ea"/>
              </a:rPr>
              <a:t>個月</a:t>
            </a:r>
            <a:r>
              <a:rPr lang="zh-TW" altLang="zh-TW" sz="2400" dirty="0">
                <a:latin typeface="+mj-ea"/>
                <a:ea typeface="+mj-ea"/>
              </a:rPr>
              <a:t>且</a:t>
            </a:r>
            <a:r>
              <a:rPr lang="zh-TW" altLang="zh-TW" sz="2400" b="1" dirty="0">
                <a:latin typeface="+mj-ea"/>
                <a:ea typeface="+mj-ea"/>
              </a:rPr>
              <a:t>持股數過半</a:t>
            </a:r>
            <a:r>
              <a:rPr lang="zh-TW" altLang="zh-TW" sz="2400" dirty="0">
                <a:latin typeface="+mj-ea"/>
                <a:ea typeface="+mj-ea"/>
              </a:rPr>
              <a:t>的股東，並非一般投機客，</a:t>
            </a:r>
            <a:r>
              <a:rPr lang="zh-TW" altLang="zh-TW" sz="2400" b="1" dirty="0">
                <a:latin typeface="+mj-ea"/>
                <a:ea typeface="+mj-ea"/>
              </a:rPr>
              <a:t>與公司利害一致</a:t>
            </a:r>
            <a:r>
              <a:rPr lang="zh-TW" altLang="zh-TW" sz="2400" dirty="0" smtClean="0">
                <a:latin typeface="+mj-ea"/>
                <a:ea typeface="+mj-ea"/>
              </a:rPr>
              <a:t>，公司有</a:t>
            </a:r>
            <a:r>
              <a:rPr lang="zh-TW" altLang="zh-TW" sz="2400" b="1" dirty="0">
                <a:latin typeface="+mj-ea"/>
                <a:ea typeface="+mj-ea"/>
              </a:rPr>
              <a:t>足夠因應時間</a:t>
            </a:r>
            <a:r>
              <a:rPr lang="en-US" altLang="zh-TW" sz="2400" dirty="0">
                <a:latin typeface="+mj-ea"/>
                <a:ea typeface="+mj-ea"/>
              </a:rPr>
              <a:t>(</a:t>
            </a:r>
            <a:r>
              <a:rPr lang="zh-TW" altLang="zh-TW" sz="2400" dirty="0">
                <a:latin typeface="+mj-ea"/>
                <a:ea typeface="+mj-ea"/>
              </a:rPr>
              <a:t>約</a:t>
            </a:r>
            <a:r>
              <a:rPr lang="en-US" altLang="zh-TW" sz="2400" b="1" dirty="0">
                <a:latin typeface="+mj-ea"/>
                <a:ea typeface="+mj-ea"/>
              </a:rPr>
              <a:t>4</a:t>
            </a:r>
            <a:r>
              <a:rPr lang="zh-TW" altLang="zh-TW" sz="2400" b="1" dirty="0">
                <a:latin typeface="+mj-ea"/>
                <a:ea typeface="+mj-ea"/>
              </a:rPr>
              <a:t>個月</a:t>
            </a:r>
            <a:r>
              <a:rPr lang="en-US" altLang="zh-TW" sz="2400" dirty="0" smtClean="0">
                <a:latin typeface="+mj-ea"/>
                <a:ea typeface="+mj-ea"/>
              </a:rPr>
              <a:t>)</a:t>
            </a:r>
            <a:r>
              <a:rPr lang="zh-TW" altLang="zh-TW" sz="2400" dirty="0" smtClean="0">
                <a:latin typeface="+mj-ea"/>
                <a:ea typeface="+mj-ea"/>
              </a:rPr>
              <a:t> </a:t>
            </a:r>
            <a:r>
              <a:rPr lang="zh-TW" altLang="zh-TW" sz="2400" b="1" dirty="0" smtClean="0">
                <a:latin typeface="+mj-ea"/>
                <a:ea typeface="+mj-ea"/>
              </a:rPr>
              <a:t> </a:t>
            </a:r>
            <a:endParaRPr lang="zh-TW" altLang="zh-TW" sz="2400" dirty="0">
              <a:latin typeface="+mj-ea"/>
              <a:ea typeface="+mj-ea"/>
            </a:endParaRPr>
          </a:p>
          <a:p>
            <a:pPr marL="342900" lvl="0" indent="-342900">
              <a:buFont typeface="Wingdings" panose="05000000000000000000" pitchFamily="2" charset="2"/>
              <a:buChar char="n"/>
            </a:pPr>
            <a:r>
              <a:rPr lang="zh-TW" altLang="zh-TW" sz="2400" b="1" dirty="0" smtClean="0">
                <a:latin typeface="+mj-ea"/>
                <a:ea typeface="+mj-ea"/>
              </a:rPr>
              <a:t>陸</a:t>
            </a:r>
            <a:r>
              <a:rPr lang="zh-TW" altLang="zh-TW" sz="2400" b="1" dirty="0">
                <a:latin typeface="+mj-ea"/>
                <a:ea typeface="+mj-ea"/>
              </a:rPr>
              <a:t>資投資已受「兩岸條例」嚴格管控，無須在公司法</a:t>
            </a:r>
            <a:r>
              <a:rPr lang="zh-TW" altLang="zh-TW" sz="2400" b="1" dirty="0" smtClean="0">
                <a:latin typeface="+mj-ea"/>
                <a:ea typeface="+mj-ea"/>
              </a:rPr>
              <a:t>處理</a:t>
            </a:r>
            <a:endParaRPr lang="zh-TW" altLang="zh-TW" sz="2400" dirty="0">
              <a:latin typeface="+mj-ea"/>
              <a:ea typeface="+mj-ea"/>
            </a:endParaRP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zh-TW" altLang="zh-TW" sz="2400" b="1" dirty="0">
                <a:latin typeface="+mj-ea"/>
                <a:ea typeface="+mj-ea"/>
              </a:rPr>
              <a:t>對陸資身分採實質認定：</a:t>
            </a:r>
            <a:endParaRPr lang="zh-TW" altLang="zh-TW" sz="2400" dirty="0">
              <a:latin typeface="+mj-ea"/>
              <a:ea typeface="+mj-ea"/>
            </a:endParaRPr>
          </a:p>
          <a:p>
            <a:pPr marL="809625" lvl="1"/>
            <a:r>
              <a:rPr lang="zh-TW" altLang="zh-TW" sz="2400" dirty="0">
                <a:latin typeface="+mj-ea"/>
                <a:ea typeface="+mj-ea"/>
              </a:rPr>
              <a:t>無論陸資購買上市櫃公司股票或新設公司，都需要經</a:t>
            </a:r>
            <a:r>
              <a:rPr lang="zh-TW" altLang="zh-TW" sz="2400" b="1" dirty="0">
                <a:latin typeface="+mj-ea"/>
                <a:ea typeface="+mj-ea"/>
              </a:rPr>
              <a:t>金管會</a:t>
            </a:r>
            <a:r>
              <a:rPr lang="zh-TW" altLang="zh-TW" sz="2400" dirty="0">
                <a:latin typeface="+mj-ea"/>
                <a:ea typeface="+mj-ea"/>
              </a:rPr>
              <a:t>或</a:t>
            </a:r>
            <a:r>
              <a:rPr lang="zh-TW" altLang="zh-TW" sz="2400" b="1" dirty="0">
                <a:latin typeface="+mj-ea"/>
                <a:ea typeface="+mj-ea"/>
              </a:rPr>
              <a:t>經濟部投審會</a:t>
            </a:r>
            <a:r>
              <a:rPr lang="zh-TW" altLang="zh-TW" sz="2400" dirty="0">
                <a:latin typeface="+mj-ea"/>
                <a:ea typeface="+mj-ea"/>
              </a:rPr>
              <a:t>許可把關，且對陸資都採實質認定，</a:t>
            </a:r>
            <a:r>
              <a:rPr lang="zh-TW" altLang="zh-TW" sz="2400" b="1" dirty="0">
                <a:latin typeface="+mj-ea"/>
                <a:ea typeface="+mj-ea"/>
              </a:rPr>
              <a:t>追查到最終受益人</a:t>
            </a:r>
            <a:r>
              <a:rPr lang="zh-TW" altLang="zh-TW" sz="2400" dirty="0">
                <a:latin typeface="+mj-ea"/>
                <a:ea typeface="+mj-ea"/>
              </a:rPr>
              <a:t>。</a:t>
            </a:r>
            <a:r>
              <a:rPr lang="en-US" altLang="zh-TW" sz="2400" dirty="0">
                <a:latin typeface="+mj-ea"/>
                <a:ea typeface="+mj-ea"/>
              </a:rPr>
              <a:t>  </a:t>
            </a:r>
            <a:endParaRPr lang="zh-TW" altLang="zh-TW" sz="2400" dirty="0">
              <a:latin typeface="+mj-ea"/>
              <a:ea typeface="+mj-ea"/>
            </a:endParaRPr>
          </a:p>
          <a:p>
            <a:pPr marL="800100" lvl="1" indent="-342900">
              <a:buFont typeface="Wingdings" panose="05000000000000000000" pitchFamily="2" charset="2"/>
              <a:buChar char="n"/>
            </a:pPr>
            <a:r>
              <a:rPr lang="zh-TW" altLang="zh-TW" sz="2400" b="1" dirty="0">
                <a:latin typeface="+mj-ea"/>
                <a:ea typeface="+mj-ea"/>
              </a:rPr>
              <a:t>去</a:t>
            </a:r>
            <a:r>
              <a:rPr lang="en-US" altLang="zh-TW" sz="2400" b="1" dirty="0">
                <a:latin typeface="+mj-ea"/>
                <a:ea typeface="+mj-ea"/>
              </a:rPr>
              <a:t>(106)</a:t>
            </a:r>
            <a:r>
              <a:rPr lang="zh-TW" altLang="zh-TW" sz="2400" b="1" dirty="0">
                <a:latin typeface="+mj-ea"/>
                <a:ea typeface="+mj-ea"/>
              </a:rPr>
              <a:t>年已有重罰案例：</a:t>
            </a:r>
            <a:endParaRPr lang="zh-TW" altLang="zh-TW" sz="2400" dirty="0">
              <a:latin typeface="+mj-ea"/>
              <a:ea typeface="+mj-ea"/>
            </a:endParaRPr>
          </a:p>
          <a:p>
            <a:pPr marL="1168400" lvl="1" indent="-358775"/>
            <a:r>
              <a:rPr lang="en-US" altLang="zh-TW" sz="2400" dirty="0">
                <a:latin typeface="+mj-ea"/>
                <a:ea typeface="+mj-ea"/>
              </a:rPr>
              <a:t>(1)</a:t>
            </a:r>
            <a:r>
              <a:rPr lang="zh-TW" altLang="zh-TW" sz="2400" dirty="0">
                <a:latin typeface="+mj-ea"/>
                <a:ea typeface="+mj-ea"/>
              </a:rPr>
              <a:t>對違法陸資可處：</a:t>
            </a:r>
            <a:r>
              <a:rPr lang="en-US" altLang="zh-TW" sz="2400" dirty="0">
                <a:latin typeface="+mj-ea"/>
                <a:ea typeface="+mj-ea"/>
                <a:sym typeface="Wingdings"/>
              </a:rPr>
              <a:t></a:t>
            </a:r>
            <a:r>
              <a:rPr lang="zh-TW" altLang="zh-TW" sz="2400" b="1" dirty="0" smtClean="0">
                <a:latin typeface="+mj-ea"/>
                <a:ea typeface="+mj-ea"/>
              </a:rPr>
              <a:t>罰鍰</a:t>
            </a:r>
            <a:r>
              <a:rPr lang="en-US" altLang="zh-TW" sz="2400" dirty="0" smtClean="0">
                <a:latin typeface="+mj-ea"/>
                <a:ea typeface="+mj-ea"/>
                <a:sym typeface="Wingdings"/>
              </a:rPr>
              <a:t></a:t>
            </a:r>
            <a:r>
              <a:rPr lang="zh-TW" altLang="zh-TW" sz="2400" b="1" dirty="0">
                <a:latin typeface="+mj-ea"/>
                <a:ea typeface="+mj-ea"/>
              </a:rPr>
              <a:t>停止股東</a:t>
            </a:r>
            <a:r>
              <a:rPr lang="zh-TW" altLang="zh-TW" sz="2400" b="1" dirty="0" smtClean="0">
                <a:latin typeface="+mj-ea"/>
                <a:ea typeface="+mj-ea"/>
              </a:rPr>
              <a:t>權利</a:t>
            </a:r>
            <a:r>
              <a:rPr lang="en-US" altLang="zh-TW" sz="2400" dirty="0" smtClean="0">
                <a:latin typeface="+mj-ea"/>
                <a:ea typeface="+mj-ea"/>
                <a:sym typeface="Wingdings"/>
              </a:rPr>
              <a:t></a:t>
            </a:r>
            <a:r>
              <a:rPr lang="zh-TW" altLang="zh-TW" sz="2400" b="1" dirty="0">
                <a:latin typeface="+mj-ea"/>
                <a:ea typeface="+mj-ea"/>
              </a:rPr>
              <a:t>勒令撤</a:t>
            </a:r>
            <a:r>
              <a:rPr lang="zh-TW" altLang="zh-TW" sz="2400" b="1" dirty="0" smtClean="0">
                <a:latin typeface="+mj-ea"/>
                <a:ea typeface="+mj-ea"/>
              </a:rPr>
              <a:t>資</a:t>
            </a:r>
            <a:endParaRPr lang="zh-TW" altLang="zh-TW" sz="2400" dirty="0">
              <a:latin typeface="+mj-ea"/>
              <a:ea typeface="+mj-ea"/>
            </a:endParaRPr>
          </a:p>
          <a:p>
            <a:pPr marL="1168400" lvl="1" indent="-358775"/>
            <a:r>
              <a:rPr lang="en-US" altLang="zh-TW" sz="2400" dirty="0">
                <a:latin typeface="+mj-ea"/>
                <a:ea typeface="+mj-ea"/>
              </a:rPr>
              <a:t>(2)</a:t>
            </a:r>
            <a:r>
              <a:rPr lang="zh-TW" altLang="zh-TW" sz="2400" b="1" dirty="0">
                <a:latin typeface="+mj-ea"/>
                <a:ea typeface="+mj-ea"/>
              </a:rPr>
              <a:t>金管會</a:t>
            </a:r>
            <a:r>
              <a:rPr lang="zh-TW" altLang="zh-TW" sz="2400" dirty="0">
                <a:latin typeface="+mj-ea"/>
                <a:ea typeface="+mj-ea"/>
              </a:rPr>
              <a:t>於去年徹查違法持有公司股票的陸資，並處以</a:t>
            </a:r>
            <a:r>
              <a:rPr lang="zh-TW" altLang="zh-TW" sz="2400" b="1" dirty="0">
                <a:latin typeface="+mj-ea"/>
                <a:ea typeface="+mj-ea"/>
              </a:rPr>
              <a:t>罰鍰</a:t>
            </a:r>
            <a:r>
              <a:rPr lang="zh-TW" altLang="zh-TW" sz="2400" dirty="0">
                <a:latin typeface="+mj-ea"/>
                <a:ea typeface="+mj-ea"/>
              </a:rPr>
              <a:t>、</a:t>
            </a:r>
            <a:r>
              <a:rPr lang="zh-TW" altLang="zh-TW" sz="2400" b="1" dirty="0">
                <a:latin typeface="+mj-ea"/>
                <a:ea typeface="+mj-ea"/>
              </a:rPr>
              <a:t>禁止</a:t>
            </a:r>
            <a:r>
              <a:rPr lang="zh-TW" altLang="zh-TW" sz="2400" dirty="0">
                <a:latin typeface="+mj-ea"/>
                <a:ea typeface="+mj-ea"/>
              </a:rPr>
              <a:t>行使股東</a:t>
            </a:r>
            <a:r>
              <a:rPr lang="zh-TW" altLang="zh-TW" sz="2400" b="1" dirty="0">
                <a:latin typeface="+mj-ea"/>
                <a:ea typeface="+mj-ea"/>
              </a:rPr>
              <a:t>投票</a:t>
            </a:r>
            <a:r>
              <a:rPr lang="zh-TW" altLang="zh-TW" sz="2400" dirty="0">
                <a:latin typeface="+mj-ea"/>
                <a:ea typeface="+mj-ea"/>
              </a:rPr>
              <a:t>權，以及</a:t>
            </a:r>
            <a:r>
              <a:rPr lang="zh-TW" altLang="zh-TW" sz="2400" b="1" dirty="0">
                <a:latin typeface="+mj-ea"/>
                <a:ea typeface="+mj-ea"/>
              </a:rPr>
              <a:t>勒令</a:t>
            </a:r>
            <a:r>
              <a:rPr lang="en-US" altLang="zh-TW" sz="2400" b="1" dirty="0">
                <a:latin typeface="+mj-ea"/>
                <a:ea typeface="+mj-ea"/>
              </a:rPr>
              <a:t>6</a:t>
            </a:r>
            <a:r>
              <a:rPr lang="zh-TW" altLang="zh-TW" sz="2400" b="1" dirty="0">
                <a:latin typeface="+mj-ea"/>
                <a:ea typeface="+mj-ea"/>
              </a:rPr>
              <a:t>個月內賣掉持股</a:t>
            </a:r>
            <a:r>
              <a:rPr lang="zh-TW" altLang="zh-TW" sz="2400" dirty="0">
                <a:latin typeface="+mj-ea"/>
                <a:ea typeface="+mj-ea"/>
              </a:rPr>
              <a:t>等</a:t>
            </a:r>
            <a:r>
              <a:rPr lang="zh-TW" altLang="zh-TW" sz="2400" dirty="0" smtClean="0">
                <a:latin typeface="+mj-ea"/>
                <a:ea typeface="+mj-ea"/>
              </a:rPr>
              <a:t>處分</a:t>
            </a:r>
            <a:endParaRPr lang="zh-TW" altLang="zh-TW" sz="2400" dirty="0">
              <a:latin typeface="+mj-ea"/>
              <a:ea typeface="+mj-ea"/>
            </a:endParaRPr>
          </a:p>
        </p:txBody>
      </p:sp>
      <p:sp>
        <p:nvSpPr>
          <p:cNvPr id="5" name="Freeform 94"/>
          <p:cNvSpPr>
            <a:spLocks noEditPoints="1"/>
          </p:cNvSpPr>
          <p:nvPr/>
        </p:nvSpPr>
        <p:spPr bwMode="auto">
          <a:xfrm>
            <a:off x="258327" y="171101"/>
            <a:ext cx="502907" cy="529979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  <p:sp>
        <p:nvSpPr>
          <p:cNvPr id="6" name="Freeform 94"/>
          <p:cNvSpPr>
            <a:spLocks noEditPoints="1"/>
          </p:cNvSpPr>
          <p:nvPr/>
        </p:nvSpPr>
        <p:spPr bwMode="auto">
          <a:xfrm>
            <a:off x="258327" y="1587487"/>
            <a:ext cx="502907" cy="529979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539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165035" y="214665"/>
            <a:ext cx="12451369" cy="583874"/>
          </a:xfrm>
        </p:spPr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保障股東權益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簡化董事提名程序，保障股東提名權</a:t>
            </a:r>
            <a:r>
              <a:rPr lang="en-US" altLang="zh-TW" sz="3200" dirty="0" smtClean="0">
                <a:latin typeface="+mj-ea"/>
                <a:ea typeface="+mj-ea"/>
              </a:rPr>
              <a:t>§192-1</a:t>
            </a:r>
            <a:endParaRPr lang="zh-TW" altLang="en-US" sz="3200" dirty="0">
              <a:latin typeface="+mj-ea"/>
              <a:ea typeface="+mj-ea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007077" y="3289393"/>
            <a:ext cx="9238309" cy="1600438"/>
            <a:chOff x="1337581" y="3193944"/>
            <a:chExt cx="9238309" cy="1451584"/>
          </a:xfrm>
        </p:grpSpPr>
        <p:sp>
          <p:nvSpPr>
            <p:cNvPr id="6" name="矩形 5"/>
            <p:cNvSpPr/>
            <p:nvPr/>
          </p:nvSpPr>
          <p:spPr>
            <a:xfrm>
              <a:off x="1885178" y="3193944"/>
              <a:ext cx="8690712" cy="1451584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buFont typeface="Wingdings" panose="05000000000000000000" pitchFamily="2" charset="2"/>
                <a:buChar char="n"/>
              </a:pP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僅須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敘明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候選</a:t>
              </a:r>
              <a:r>
                <a:rPr lang="zh-TW" altLang="zh-TW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人姓名</a:t>
              </a:r>
              <a:r>
                <a:rPr lang="zh-TW" altLang="zh-TW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、學經歷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即可</a:t>
              </a:r>
              <a:endParaRPr lang="en-US" altLang="zh-TW" sz="2800" b="1" dirty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pPr marL="457200" indent="-457200">
                <a:buFont typeface="Wingdings" panose="05000000000000000000" pitchFamily="2" charset="2"/>
                <a:buChar char="n"/>
              </a:pP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董事會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不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審查 </a:t>
              </a:r>
              <a:endParaRPr lang="en-US" altLang="zh-TW" sz="28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37581" y="3369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1007077" y="5013274"/>
            <a:ext cx="9352265" cy="1815882"/>
            <a:chOff x="1355348" y="5585051"/>
            <a:chExt cx="9352264" cy="1646989"/>
          </a:xfrm>
        </p:grpSpPr>
        <p:sp>
          <p:nvSpPr>
            <p:cNvPr id="9" name="Freeform 94"/>
            <p:cNvSpPr>
              <a:spLocks noEditPoints="1"/>
            </p:cNvSpPr>
            <p:nvPr/>
          </p:nvSpPr>
          <p:spPr bwMode="auto">
            <a:xfrm>
              <a:off x="1355348" y="5611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885178" y="5585051"/>
              <a:ext cx="8822434" cy="164698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1077913" indent="-1077913"/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361950" indent="-361950">
                <a:buFont typeface="+mj-lt"/>
                <a:buAutoNum type="arabicPeriod"/>
              </a:pP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簡化董事提名流程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，便利股東提出優秀的董事候選人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361950" indent="-361950">
                <a:buFont typeface="+mj-lt"/>
                <a:buAutoNum type="arabicPeriod"/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簡化提名應附文件，取消公司審查權，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避免公司任意剔除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股東所提出的候選人 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/>
              <a:t>23</a:t>
            </a:fld>
            <a:endParaRPr 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007077" y="1042624"/>
            <a:ext cx="9016599" cy="2246769"/>
            <a:chOff x="1473596" y="3259139"/>
            <a:chExt cx="9016599" cy="2246769"/>
          </a:xfrm>
        </p:grpSpPr>
        <p:sp>
          <p:nvSpPr>
            <p:cNvPr id="5" name="矩形 4"/>
            <p:cNvSpPr/>
            <p:nvPr/>
          </p:nvSpPr>
          <p:spPr>
            <a:xfrm>
              <a:off x="1985662" y="3259139"/>
              <a:ext cx="8504533" cy="224676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buFont typeface="Wingdings" panose="05000000000000000000" pitchFamily="2" charset="2"/>
                <a:buChar char="n"/>
              </a:pP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提名程序繁瑣</a:t>
              </a:r>
              <a:r>
                <a:rPr lang="en-US" altLang="zh-TW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提名人</a:t>
              </a:r>
              <a:r>
                <a:rPr lang="zh-TW" altLang="zh-TW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應</a:t>
              </a:r>
              <a:r>
                <a:rPr lang="zh-TW" altLang="zh-TW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檢</a:t>
              </a:r>
              <a:r>
                <a:rPr lang="zh-TW" altLang="zh-TW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附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候選</a:t>
              </a:r>
              <a:r>
                <a:rPr lang="zh-TW" altLang="zh-TW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學經歷等多項</a:t>
              </a:r>
              <a:r>
                <a:rPr lang="zh-TW" altLang="zh-TW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證明文件</a:t>
              </a:r>
              <a:endParaRPr lang="en-US" altLang="zh-TW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457200" indent="-457200">
                <a:buFont typeface="Wingdings" panose="05000000000000000000" pitchFamily="2" charset="2"/>
                <a:buChar char="n"/>
              </a:pPr>
              <a:r>
                <a:rPr lang="zh-TW" altLang="en-US" sz="28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須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經董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事會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審查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，易造成董事會故意刁難，不納入候選人名單</a:t>
              </a:r>
              <a:endPara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473596" y="3296608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28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223561" y="219495"/>
            <a:ext cx="10500188" cy="583874"/>
          </a:xfrm>
        </p:spPr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保障股東權益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增加工會及受僱員工可聲請公司</a:t>
            </a:r>
            <a:r>
              <a:rPr lang="zh-TW" altLang="en-US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重整</a:t>
            </a:r>
            <a:r>
              <a:rPr lang="en-US" altLang="zh-TW" sz="32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§282</a:t>
            </a:r>
            <a:endParaRPr lang="zh-CN" altLang="en-US" sz="3200" dirty="0">
              <a:solidFill>
                <a:prstClr val="black">
                  <a:lumMod val="95000"/>
                  <a:lumOff val="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+mj-ea"/>
                <a:ea typeface="+mj-ea"/>
              </a:rPr>
              <a:pPr/>
              <a:t>24</a:t>
            </a:fld>
            <a:endParaRPr lang="en-US" dirty="0">
              <a:latin typeface="+mj-ea"/>
              <a:ea typeface="+mj-ea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787078" y="1030274"/>
            <a:ext cx="11063771" cy="4437294"/>
            <a:chOff x="6694883" y="1660663"/>
            <a:chExt cx="8458773" cy="3280085"/>
          </a:xfrm>
        </p:grpSpPr>
        <p:sp>
          <p:nvSpPr>
            <p:cNvPr id="17" name="矩形 16"/>
            <p:cNvSpPr/>
            <p:nvPr/>
          </p:nvSpPr>
          <p:spPr>
            <a:xfrm>
              <a:off x="7169845" y="1660663"/>
              <a:ext cx="7566333" cy="245711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en-US" altLang="zh-TW" sz="2400" dirty="0" smtClean="0">
                  <a:latin typeface="+mj-ea"/>
                  <a:ea typeface="+mj-ea"/>
                </a:rPr>
                <a:t>Ⅰ</a:t>
              </a:r>
              <a:r>
                <a:rPr lang="zh-TW" altLang="en-US" sz="2400" dirty="0" smtClean="0">
                  <a:latin typeface="+mj-ea"/>
                  <a:ea typeface="+mj-ea"/>
                </a:rPr>
                <a:t>公發公司因</a:t>
              </a:r>
              <a:r>
                <a:rPr lang="zh-TW" altLang="en-US" sz="2400" dirty="0">
                  <a:latin typeface="+mj-ea"/>
                  <a:ea typeface="+mj-ea"/>
                </a:rPr>
                <a:t>財務困難，暫停營業或有停業之虞，而有重建更生之可能者，得由公司或左列利害關係人之一向法院聲請重整</a:t>
              </a:r>
              <a:r>
                <a:rPr lang="zh-TW" altLang="en-US" sz="2400" dirty="0" smtClean="0">
                  <a:latin typeface="+mj-ea"/>
                  <a:ea typeface="+mj-ea"/>
                </a:rPr>
                <a:t>：</a:t>
              </a:r>
              <a:endParaRPr lang="en-US" altLang="zh-TW" sz="2400" dirty="0" smtClean="0">
                <a:latin typeface="+mj-ea"/>
                <a:ea typeface="+mj-ea"/>
              </a:endParaRPr>
            </a:p>
            <a:p>
              <a:pPr marL="1081088" lvl="1" indent="-623888"/>
              <a:r>
                <a:rPr lang="zh-TW" altLang="en-US" sz="2400" dirty="0" smtClean="0">
                  <a:latin typeface="+mj-ea"/>
                  <a:ea typeface="+mj-ea"/>
                </a:rPr>
                <a:t>一</a:t>
              </a:r>
              <a:r>
                <a:rPr lang="zh-TW" altLang="en-US" sz="2400" dirty="0">
                  <a:latin typeface="+mj-ea"/>
                  <a:ea typeface="+mj-ea"/>
                </a:rPr>
                <a:t>、</a:t>
              </a:r>
              <a:r>
                <a:rPr lang="zh-TW" altLang="en-US" sz="2400" dirty="0" smtClean="0">
                  <a:latin typeface="+mj-ea"/>
                  <a:ea typeface="+mj-ea"/>
                </a:rPr>
                <a:t>繼續</a:t>
              </a:r>
              <a:r>
                <a:rPr lang="en-US" altLang="zh-TW" sz="2400" dirty="0" smtClean="0">
                  <a:latin typeface="+mj-ea"/>
                  <a:ea typeface="+mj-ea"/>
                </a:rPr>
                <a:t>6</a:t>
              </a:r>
              <a:r>
                <a:rPr lang="zh-TW" altLang="en-US" sz="2400" dirty="0" smtClean="0">
                  <a:latin typeface="+mj-ea"/>
                  <a:ea typeface="+mj-ea"/>
                </a:rPr>
                <a:t>個</a:t>
              </a:r>
              <a:r>
                <a:rPr lang="zh-TW" altLang="en-US" sz="2400" dirty="0">
                  <a:latin typeface="+mj-ea"/>
                  <a:ea typeface="+mj-ea"/>
                </a:rPr>
                <a:t>月以上</a:t>
              </a:r>
              <a:r>
                <a:rPr lang="zh-TW" altLang="en-US" sz="2400" dirty="0" smtClean="0">
                  <a:latin typeface="+mj-ea"/>
                  <a:ea typeface="+mj-ea"/>
                </a:rPr>
                <a:t>持股</a:t>
              </a:r>
              <a:r>
                <a:rPr lang="en-US" altLang="zh-TW" sz="2400" dirty="0" smtClean="0">
                  <a:latin typeface="+mj-ea"/>
                  <a:ea typeface="+mj-ea"/>
                </a:rPr>
                <a:t>10%</a:t>
              </a:r>
              <a:r>
                <a:rPr lang="zh-TW" altLang="en-US" sz="2400" dirty="0" smtClean="0">
                  <a:latin typeface="+mj-ea"/>
                  <a:ea typeface="+mj-ea"/>
                </a:rPr>
                <a:t>以上</a:t>
              </a:r>
              <a:r>
                <a:rPr lang="zh-TW" altLang="en-US" sz="2400" dirty="0">
                  <a:latin typeface="+mj-ea"/>
                  <a:ea typeface="+mj-ea"/>
                </a:rPr>
                <a:t>股份之股東。</a:t>
              </a:r>
            </a:p>
            <a:p>
              <a:pPr marL="1081088" lvl="1" indent="-623888"/>
              <a:r>
                <a:rPr lang="zh-TW" altLang="en-US" sz="2400" dirty="0">
                  <a:latin typeface="+mj-ea"/>
                  <a:ea typeface="+mj-ea"/>
                </a:rPr>
                <a:t>二、相當於公司已發行股份總數</a:t>
              </a:r>
              <a:r>
                <a:rPr lang="zh-TW" altLang="en-US" sz="2400" dirty="0" smtClean="0">
                  <a:latin typeface="+mj-ea"/>
                  <a:ea typeface="+mj-ea"/>
                </a:rPr>
                <a:t>金額</a:t>
              </a:r>
              <a:r>
                <a:rPr lang="en-US" altLang="zh-TW" sz="2400" dirty="0" smtClean="0">
                  <a:latin typeface="+mj-ea"/>
                  <a:ea typeface="+mj-ea"/>
                </a:rPr>
                <a:t>10%</a:t>
              </a:r>
              <a:r>
                <a:rPr lang="zh-TW" altLang="en-US" sz="2400" dirty="0" smtClean="0">
                  <a:latin typeface="+mj-ea"/>
                  <a:ea typeface="+mj-ea"/>
                </a:rPr>
                <a:t>以上</a:t>
              </a:r>
              <a:r>
                <a:rPr lang="zh-TW" altLang="en-US" sz="2400" dirty="0">
                  <a:latin typeface="+mj-ea"/>
                  <a:ea typeface="+mj-ea"/>
                </a:rPr>
                <a:t>之公司債權人。</a:t>
              </a:r>
            </a:p>
            <a:p>
              <a:r>
                <a:rPr lang="en-US" altLang="zh-TW" sz="2400" dirty="0" smtClean="0">
                  <a:latin typeface="+mj-ea"/>
                  <a:ea typeface="+mj-ea"/>
                </a:rPr>
                <a:t>Ⅱ</a:t>
              </a:r>
              <a:r>
                <a:rPr lang="zh-TW" altLang="en-US" sz="2400" dirty="0" smtClean="0">
                  <a:latin typeface="+mj-ea"/>
                  <a:ea typeface="+mj-ea"/>
                </a:rPr>
                <a:t>公司</a:t>
              </a:r>
              <a:r>
                <a:rPr lang="zh-TW" altLang="en-US" sz="2400" dirty="0">
                  <a:latin typeface="+mj-ea"/>
                  <a:ea typeface="+mj-ea"/>
                </a:rPr>
                <a:t>為前項聲請，應經</a:t>
              </a:r>
              <a:r>
                <a:rPr lang="zh-TW" altLang="en-US" sz="2400" dirty="0" smtClean="0">
                  <a:latin typeface="+mj-ea"/>
                  <a:ea typeface="+mj-ea"/>
                </a:rPr>
                <a:t>董事會特別決議</a:t>
              </a:r>
              <a:r>
                <a:rPr lang="zh-TW" altLang="en-US" sz="2400" dirty="0">
                  <a:latin typeface="+mj-ea"/>
                  <a:ea typeface="+mj-ea"/>
                </a:rPr>
                <a:t>行之。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7169845" y="3734939"/>
              <a:ext cx="7983811" cy="120580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en-US" altLang="zh-TW" sz="2400" dirty="0">
                  <a:latin typeface="+mj-ea"/>
                  <a:ea typeface="+mj-ea"/>
                </a:rPr>
                <a:t>Ⅰ</a:t>
              </a:r>
              <a:r>
                <a:rPr lang="zh-TW" altLang="en-US" sz="2400" dirty="0">
                  <a:latin typeface="+mj-ea"/>
                  <a:ea typeface="+mj-ea"/>
                </a:rPr>
                <a:t>利害關係人增加：工會、</a:t>
              </a:r>
              <a:r>
                <a:rPr lang="zh-TW" altLang="zh-TW" sz="2400" dirty="0">
                  <a:latin typeface="+mj-ea"/>
                  <a:ea typeface="+mj-ea"/>
                </a:rPr>
                <a:t>公司</a:t>
              </a:r>
              <a:r>
                <a:rPr lang="en-US" altLang="zh-TW" sz="2400" dirty="0">
                  <a:latin typeface="+mj-ea"/>
                  <a:ea typeface="+mj-ea"/>
                </a:rPr>
                <a:t>2/3</a:t>
              </a:r>
              <a:r>
                <a:rPr lang="zh-TW" altLang="zh-TW" sz="2400" dirty="0">
                  <a:latin typeface="+mj-ea"/>
                  <a:ea typeface="+mj-ea"/>
                </a:rPr>
                <a:t>以上之受僱員</a:t>
              </a:r>
              <a:r>
                <a:rPr lang="zh-TW" altLang="zh-TW" sz="2400" dirty="0" smtClean="0">
                  <a:latin typeface="+mj-ea"/>
                  <a:ea typeface="+mj-ea"/>
                </a:rPr>
                <a:t>工</a:t>
              </a:r>
              <a:r>
                <a:rPr lang="zh-TW" altLang="en-US" sz="2400" dirty="0" smtClean="0">
                  <a:latin typeface="+mj-ea"/>
                  <a:ea typeface="+mj-ea"/>
                </a:rPr>
                <a:t>。</a:t>
              </a:r>
              <a:endParaRPr lang="en-US" altLang="zh-TW" sz="2400" dirty="0">
                <a:latin typeface="+mj-ea"/>
                <a:ea typeface="+mj-ea"/>
              </a:endParaRPr>
            </a:p>
            <a:p>
              <a:r>
                <a:rPr lang="en-US" altLang="zh-TW" sz="2400" dirty="0">
                  <a:latin typeface="+mj-ea"/>
                  <a:ea typeface="+mj-ea"/>
                </a:rPr>
                <a:t>Ⅲ</a:t>
              </a:r>
              <a:r>
                <a:rPr lang="zh-TW" altLang="en-US" sz="2400" dirty="0">
                  <a:latin typeface="+mj-ea"/>
                  <a:ea typeface="+mj-ea"/>
                </a:rPr>
                <a:t>增訂工會之認定方式。</a:t>
              </a:r>
              <a:endParaRPr lang="en-US" altLang="zh-TW" sz="2400" dirty="0">
                <a:latin typeface="+mj-ea"/>
                <a:ea typeface="+mj-ea"/>
              </a:endParaRPr>
            </a:p>
            <a:p>
              <a:r>
                <a:rPr lang="en-US" altLang="zh-TW" sz="2400" dirty="0">
                  <a:latin typeface="+mj-ea"/>
                  <a:ea typeface="+mj-ea"/>
                </a:rPr>
                <a:t>Ⅳ</a:t>
              </a:r>
              <a:r>
                <a:rPr lang="zh-TW" altLang="en-US" sz="2400" dirty="0">
                  <a:latin typeface="+mj-ea"/>
                  <a:ea typeface="+mj-ea"/>
                </a:rPr>
                <a:t>增訂受僱員工之認定方式。</a:t>
              </a:r>
            </a:p>
          </p:txBody>
        </p:sp>
        <p:sp>
          <p:nvSpPr>
            <p:cNvPr id="19" name="Freeform 94"/>
            <p:cNvSpPr>
              <a:spLocks noEditPoints="1"/>
            </p:cNvSpPr>
            <p:nvPr/>
          </p:nvSpPr>
          <p:spPr bwMode="auto">
            <a:xfrm>
              <a:off x="6694883" y="1724024"/>
              <a:ext cx="391765" cy="391765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</a:pPr>
              <a:endParaRPr lang="zh-CN" altLang="en-US" u="sng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0" name="Freeform 94"/>
            <p:cNvSpPr>
              <a:spLocks noEditPoints="1"/>
            </p:cNvSpPr>
            <p:nvPr/>
          </p:nvSpPr>
          <p:spPr bwMode="auto">
            <a:xfrm>
              <a:off x="6694883" y="3734939"/>
              <a:ext cx="391765" cy="391765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150000"/>
                </a:lnSpc>
              </a:pPr>
              <a:endParaRPr lang="zh-CN" altLang="en-US" u="sng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1408311" y="5548234"/>
            <a:ext cx="72362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§283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重整聲請程序配合增列工會及</a:t>
            </a:r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2/3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受僱員工。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依立委提案修正通過。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0074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234485" y="214665"/>
            <a:ext cx="10261198" cy="583874"/>
          </a:xfrm>
        </p:spPr>
        <p:txBody>
          <a:bodyPr/>
          <a:lstStyle/>
          <a:p>
            <a:r>
              <a:rPr lang="zh-TW" altLang="en-US" sz="3200" dirty="0" smtClean="0">
                <a:latin typeface="+mj-ea"/>
                <a:ea typeface="+mj-ea"/>
              </a:rPr>
              <a:t>強化公司治理</a:t>
            </a:r>
            <a:r>
              <a:rPr lang="en-US" altLang="zh-TW" sz="3200" dirty="0" smtClean="0">
                <a:latin typeface="+mj-ea"/>
                <a:ea typeface="+mj-ea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過半董事自行召開董事會</a:t>
            </a:r>
            <a:r>
              <a:rPr lang="en-US" altLang="zh-TW" sz="3200" dirty="0" smtClean="0">
                <a:latin typeface="+mj-ea"/>
                <a:ea typeface="+mj-ea"/>
              </a:rPr>
              <a:t>§203-1</a:t>
            </a:r>
            <a:endParaRPr lang="zh-TW" altLang="en-US" sz="3200" dirty="0">
              <a:latin typeface="+mj-ea"/>
              <a:ea typeface="+mj-ea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181728" y="2868481"/>
            <a:ext cx="10313643" cy="1815882"/>
            <a:chOff x="1355348" y="3193944"/>
            <a:chExt cx="10313643" cy="1646989"/>
          </a:xfrm>
        </p:grpSpPr>
        <p:sp>
          <p:nvSpPr>
            <p:cNvPr id="6" name="矩形 5"/>
            <p:cNvSpPr/>
            <p:nvPr/>
          </p:nvSpPr>
          <p:spPr>
            <a:xfrm>
              <a:off x="1885177" y="3193944"/>
              <a:ext cx="9783814" cy="164698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zh-TW" altLang="zh-TW" sz="3200" b="1" dirty="0">
                  <a:solidFill>
                    <a:srgbClr val="FF0000"/>
                  </a:solidFill>
                  <a:latin typeface="+mj-ea"/>
                  <a:ea typeface="+mj-ea"/>
                </a:rPr>
                <a:t>過半數之</a:t>
              </a:r>
              <a:r>
                <a:rPr lang="zh-TW" altLang="zh-TW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董事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於董事長不為召集時，即</a:t>
              </a:r>
              <a:r>
                <a:rPr lang="zh-TW" altLang="zh-TW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得自行召集</a:t>
              </a:r>
            </a:p>
            <a:p>
              <a:endPara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55348" y="3369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1181728" y="4954208"/>
            <a:ext cx="10099416" cy="1077218"/>
            <a:chOff x="1355348" y="5585051"/>
            <a:chExt cx="9646328" cy="977028"/>
          </a:xfrm>
        </p:grpSpPr>
        <p:sp>
          <p:nvSpPr>
            <p:cNvPr id="9" name="Freeform 94"/>
            <p:cNvSpPr>
              <a:spLocks noEditPoints="1"/>
            </p:cNvSpPr>
            <p:nvPr/>
          </p:nvSpPr>
          <p:spPr bwMode="auto">
            <a:xfrm>
              <a:off x="1355348" y="5611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885178" y="5585051"/>
              <a:ext cx="9116498" cy="977028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1077913" indent="-1077913"/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修法效益：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解決實務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上董事長拒不召開董事會之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僵局</a:t>
              </a:r>
              <a:endParaRPr lang="en-US" altLang="zh-TW" sz="32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+mj-ea"/>
                <a:ea typeface="+mj-ea"/>
              </a:rPr>
              <a:pPr algn="r"/>
              <a:t>25</a:t>
            </a:fld>
            <a:endParaRPr lang="en-US" sz="1200" dirty="0">
              <a:latin typeface="+mj-ea"/>
              <a:ea typeface="+mj-ea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181728" y="1298631"/>
            <a:ext cx="8356545" cy="1077218"/>
            <a:chOff x="1355348" y="2958876"/>
            <a:chExt cx="8356545" cy="1077218"/>
          </a:xfrm>
        </p:grpSpPr>
        <p:sp>
          <p:nvSpPr>
            <p:cNvPr id="5" name="矩形 4"/>
            <p:cNvSpPr/>
            <p:nvPr/>
          </p:nvSpPr>
          <p:spPr>
            <a:xfrm>
              <a:off x="1885182" y="2958876"/>
              <a:ext cx="7826711" cy="1077218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董事會只能由</a:t>
              </a:r>
              <a:r>
                <a:rPr lang="zh-TW" altLang="en-US" sz="3200" b="1" dirty="0">
                  <a:solidFill>
                    <a:srgbClr val="FF0000"/>
                  </a:solidFill>
                  <a:latin typeface="+mj-ea"/>
                  <a:ea typeface="+mj-ea"/>
                </a:rPr>
                <a:t>董事長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召集</a:t>
              </a:r>
              <a:endParaRPr lang="en-US" altLang="zh-TW" sz="3200" dirty="0" smtClean="0">
                <a:latin typeface="+mj-ea"/>
                <a:ea typeface="+mj-ea"/>
              </a:endParaRPr>
            </a:p>
          </p:txBody>
        </p:sp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355348" y="3022739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91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208344" y="213246"/>
            <a:ext cx="12545543" cy="583874"/>
          </a:xfrm>
        </p:spPr>
        <p:txBody>
          <a:bodyPr/>
          <a:lstStyle/>
          <a:p>
            <a:r>
              <a:rPr kumimoji="1" lang="zh-TW" altLang="en-US" sz="3200" dirty="0">
                <a:latin typeface="+mj-ea"/>
                <a:ea typeface="+mj-ea"/>
              </a:rPr>
              <a:t>強化公司治理</a:t>
            </a:r>
            <a:r>
              <a:rPr kumimoji="1" lang="en-US" altLang="zh-TW" sz="3200" dirty="0">
                <a:latin typeface="+mj-ea"/>
                <a:ea typeface="+mj-ea"/>
              </a:rPr>
              <a:t>-</a:t>
            </a:r>
            <a:r>
              <a:rPr kumimoji="1" lang="zh-TW" altLang="en-US" sz="3200" dirty="0" smtClean="0">
                <a:latin typeface="+mj-ea"/>
                <a:ea typeface="+mj-ea"/>
              </a:rPr>
              <a:t>確保股東</a:t>
            </a:r>
            <a:r>
              <a:rPr kumimoji="1" lang="zh-TW" altLang="en-US" sz="3200" dirty="0">
                <a:latin typeface="+mj-ea"/>
                <a:ea typeface="+mj-ea"/>
              </a:rPr>
              <a:t>會召集權</a:t>
            </a:r>
            <a:r>
              <a:rPr kumimoji="1" lang="zh-TW" altLang="en-US" sz="3200" dirty="0" smtClean="0">
                <a:latin typeface="+mj-ea"/>
                <a:ea typeface="+mj-ea"/>
              </a:rPr>
              <a:t>人取得股東名簿</a:t>
            </a:r>
            <a:r>
              <a:rPr kumimoji="1" lang="en-US" altLang="zh-TW" sz="3200" dirty="0" smtClean="0">
                <a:latin typeface="+mj-ea"/>
                <a:ea typeface="+mj-ea"/>
              </a:rPr>
              <a:t>§210-1</a:t>
            </a:r>
            <a:endParaRPr lang="zh-TW" altLang="en-US" sz="3200" dirty="0">
              <a:latin typeface="+mj-ea"/>
              <a:ea typeface="+mj-ea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089018" y="3627917"/>
            <a:ext cx="10879205" cy="2308324"/>
            <a:chOff x="1355348" y="3193944"/>
            <a:chExt cx="9742142" cy="2093630"/>
          </a:xfrm>
        </p:grpSpPr>
        <p:sp>
          <p:nvSpPr>
            <p:cNvPr id="6" name="矩形 5"/>
            <p:cNvSpPr/>
            <p:nvPr/>
          </p:nvSpPr>
          <p:spPr>
            <a:xfrm>
              <a:off x="1885177" y="3193944"/>
              <a:ext cx="9212313" cy="2093630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buFont typeface="Wingdings" panose="05000000000000000000" pitchFamily="2" charset="2"/>
                <a:buChar char="n"/>
              </a:pP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明定</a:t>
              </a:r>
              <a:r>
                <a:rPr kumimoji="1" lang="zh-TW" altLang="en-US" sz="3200" dirty="0" smtClean="0">
                  <a:latin typeface="+mj-ea"/>
                  <a:ea typeface="+mj-ea"/>
                </a:rPr>
                <a:t>召集</a:t>
              </a:r>
              <a:r>
                <a:rPr kumimoji="1" lang="zh-TW" altLang="en-US" sz="3200" dirty="0">
                  <a:latin typeface="+mj-ea"/>
                  <a:ea typeface="+mj-ea"/>
                </a:rPr>
                <a:t>權</a:t>
              </a:r>
              <a:r>
                <a:rPr kumimoji="1" lang="zh-TW" altLang="en-US" sz="3200" dirty="0" smtClean="0">
                  <a:latin typeface="+mj-ea"/>
                  <a:ea typeface="+mj-ea"/>
                </a:rPr>
                <a:t>人有權請求</a:t>
              </a:r>
              <a:r>
                <a:rPr lang="zh-TW" altLang="en-US" sz="3200" dirty="0">
                  <a:latin typeface="+mj-ea"/>
                  <a:ea typeface="+mj-ea"/>
                </a:rPr>
                <a:t>公司或股務機構提供</a:t>
              </a:r>
              <a:r>
                <a:rPr kumimoji="1" lang="zh-TW" altLang="en-US" sz="3200" dirty="0" smtClean="0">
                  <a:latin typeface="+mj-ea"/>
                  <a:ea typeface="+mj-ea"/>
                </a:rPr>
                <a:t>股東名簿</a:t>
              </a:r>
              <a:endPara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pPr marL="457200" indent="-457200">
                <a:buFont typeface="Wingdings" panose="05000000000000000000" pitchFamily="2" charset="2"/>
                <a:buChar char="n"/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拒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不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提供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者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，得處以罰鍰</a:t>
              </a:r>
              <a:endParaRPr lang="zh-TW" altLang="zh-TW" sz="3200" b="1" dirty="0" smtClean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endPara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55348" y="3369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1089018" y="5510586"/>
            <a:ext cx="10879204" cy="1077218"/>
            <a:chOff x="1355348" y="5585051"/>
            <a:chExt cx="10879204" cy="977027"/>
          </a:xfrm>
        </p:grpSpPr>
        <p:sp>
          <p:nvSpPr>
            <p:cNvPr id="9" name="Freeform 94"/>
            <p:cNvSpPr>
              <a:spLocks noEditPoints="1"/>
            </p:cNvSpPr>
            <p:nvPr/>
          </p:nvSpPr>
          <p:spPr bwMode="auto">
            <a:xfrm>
              <a:off x="1355348" y="5611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885177" y="5585051"/>
              <a:ext cx="10349375" cy="977027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修法效益：落實股東會召集權制度，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解決實務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上有股東會召集權人因無法取得股東名簿致不能召開之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僵局</a:t>
              </a:r>
              <a:endParaRPr lang="en-US" altLang="zh-TW" sz="32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+mj-ea"/>
                <a:ea typeface="+mj-ea"/>
              </a:rPr>
              <a:pPr algn="r"/>
              <a:t>26</a:t>
            </a:fld>
            <a:endParaRPr lang="en-US" sz="1200" dirty="0">
              <a:latin typeface="+mj-ea"/>
              <a:ea typeface="+mj-ea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089019" y="1194068"/>
            <a:ext cx="10624561" cy="2062103"/>
            <a:chOff x="1274213" y="2902624"/>
            <a:chExt cx="10624561" cy="2062103"/>
          </a:xfrm>
        </p:grpSpPr>
        <p:sp>
          <p:nvSpPr>
            <p:cNvPr id="5" name="矩形 4"/>
            <p:cNvSpPr/>
            <p:nvPr/>
          </p:nvSpPr>
          <p:spPr>
            <a:xfrm>
              <a:off x="1746484" y="2902624"/>
              <a:ext cx="10152290" cy="206210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buFont typeface="Wingdings" panose="05000000000000000000" pitchFamily="2" charset="2"/>
                <a:buChar char="n"/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股東會召集權人：董事會、監察人、符合一定條件之股東</a:t>
              </a:r>
              <a:endPara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buFont typeface="Wingdings" panose="05000000000000000000" pitchFamily="2" charset="2"/>
                <a:buChar char="n"/>
              </a:pP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未明定</a:t>
              </a:r>
              <a:r>
                <a:rPr lang="zh-TW" altLang="en-US" sz="3200" dirty="0" smtClean="0">
                  <a:latin typeface="+mj-ea"/>
                  <a:ea typeface="+mj-ea"/>
                </a:rPr>
                <a:t>召集權人可請求公司或股務機構提供股東名簿</a:t>
              </a:r>
              <a:endParaRPr lang="en-US" altLang="zh-TW" sz="3200" dirty="0">
                <a:latin typeface="+mj-ea"/>
                <a:ea typeface="+mj-ea"/>
              </a:endParaRPr>
            </a:p>
          </p:txBody>
        </p:sp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274213" y="2902624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9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強化公司治理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明定董事配偶、親屬視為有利害關係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§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206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1106634" y="2939953"/>
            <a:ext cx="9912464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修正後</a:t>
            </a:r>
            <a:endParaRPr lang="en-US" altLang="zh-TW" sz="32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TW" altLang="zh-TW" sz="3200" u="sng" dirty="0">
                <a:latin typeface="+mj-ea"/>
                <a:ea typeface="+mj-ea"/>
              </a:rPr>
              <a:t>董事之配偶、二親等內血親，或與董事具有控制從屬關係之公司，就前項會議之事項有利害關係者，</a:t>
            </a:r>
            <a:r>
              <a:rPr lang="zh-TW" altLang="zh-TW" sz="3200" b="1" u="sng" dirty="0">
                <a:latin typeface="+mj-ea"/>
                <a:ea typeface="+mj-ea"/>
              </a:rPr>
              <a:t>視為</a:t>
            </a:r>
            <a:r>
              <a:rPr lang="zh-TW" altLang="zh-TW" sz="3200" u="sng" dirty="0">
                <a:latin typeface="+mj-ea"/>
                <a:ea typeface="+mj-ea"/>
              </a:rPr>
              <a:t>董事就該事項有自身利害關係</a:t>
            </a:r>
            <a:r>
              <a:rPr lang="zh-TW" altLang="zh-TW" sz="3200" dirty="0">
                <a:latin typeface="+mj-ea"/>
                <a:ea typeface="+mj-ea"/>
              </a:rPr>
              <a:t>。</a:t>
            </a:r>
            <a:endParaRPr lang="zh-TW" altLang="en-US" sz="3200" dirty="0">
              <a:latin typeface="+mj-ea"/>
              <a:ea typeface="+mj-ea"/>
            </a:endParaRPr>
          </a:p>
        </p:txBody>
      </p:sp>
      <p:sp>
        <p:nvSpPr>
          <p:cNvPr id="6" name="Freeform 94"/>
          <p:cNvSpPr>
            <a:spLocks noEditPoints="1"/>
          </p:cNvSpPr>
          <p:nvPr/>
        </p:nvSpPr>
        <p:spPr bwMode="auto">
          <a:xfrm>
            <a:off x="602867" y="3120986"/>
            <a:ext cx="436018" cy="480686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95605" y="1046744"/>
            <a:ext cx="9923493" cy="21441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lvl="0">
              <a:lnSpc>
                <a:spcPts val="4000"/>
              </a:lnSpc>
            </a:pPr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修正前</a:t>
            </a:r>
            <a:endParaRPr lang="en-US" altLang="zh-TW" sz="32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4000"/>
              </a:lnSpc>
            </a:pPr>
            <a:r>
              <a:rPr lang="zh-TW" altLang="zh-TW" sz="3200" dirty="0">
                <a:latin typeface="+mj-ea"/>
                <a:ea typeface="+mj-ea"/>
              </a:rPr>
              <a:t>董事對於會議之事項，有</a:t>
            </a:r>
            <a:r>
              <a:rPr lang="zh-TW" altLang="zh-TW" sz="3200" b="1" dirty="0">
                <a:latin typeface="+mj-ea"/>
                <a:ea typeface="+mj-ea"/>
              </a:rPr>
              <a:t>自身</a:t>
            </a:r>
            <a:r>
              <a:rPr lang="zh-TW" altLang="zh-TW" sz="3200" dirty="0">
                <a:latin typeface="+mj-ea"/>
                <a:ea typeface="+mj-ea"/>
              </a:rPr>
              <a:t>利害關係時，應於當次董事會說明其自身利害關係之重要內容。</a:t>
            </a:r>
            <a:endParaRPr lang="zh-TW" altLang="en-US" sz="3200" dirty="0">
              <a:latin typeface="+mj-ea"/>
              <a:ea typeface="+mj-ea"/>
            </a:endParaRPr>
          </a:p>
          <a:p>
            <a:pPr>
              <a:lnSpc>
                <a:spcPts val="4000"/>
              </a:lnSpc>
            </a:pPr>
            <a:endParaRPr lang="en-US" altLang="zh-TW" sz="3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Freeform 94"/>
          <p:cNvSpPr>
            <a:spLocks noEditPoints="1"/>
          </p:cNvSpPr>
          <p:nvPr/>
        </p:nvSpPr>
        <p:spPr bwMode="auto">
          <a:xfrm>
            <a:off x="577995" y="1073182"/>
            <a:ext cx="456714" cy="480687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971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>
          <a:xfrm>
            <a:off x="256385" y="173995"/>
            <a:ext cx="11179402" cy="583874"/>
          </a:xfrm>
        </p:spPr>
        <p:txBody>
          <a:bodyPr/>
          <a:lstStyle/>
          <a:p>
            <a:r>
              <a:rPr lang="zh-TW" altLang="en-US" sz="3200" dirty="0" smtClean="0">
                <a:latin typeface="+mj-ea"/>
                <a:ea typeface="+mj-ea"/>
              </a:rPr>
              <a:t>強化公司治理</a:t>
            </a:r>
            <a:r>
              <a:rPr lang="en-US" altLang="zh-TW" sz="3200" dirty="0" smtClean="0">
                <a:latin typeface="+mj-ea"/>
                <a:ea typeface="+mj-ea"/>
              </a:rPr>
              <a:t>-</a:t>
            </a:r>
            <a:r>
              <a:rPr lang="zh-TW" altLang="en-US" sz="3200" dirty="0">
                <a:latin typeface="+mj-ea"/>
                <a:ea typeface="+mj-ea"/>
              </a:rPr>
              <a:t>股東代位</a:t>
            </a:r>
            <a:r>
              <a:rPr lang="zh-TW" altLang="en-US" sz="3200" dirty="0" smtClean="0">
                <a:latin typeface="+mj-ea"/>
                <a:ea typeface="+mj-ea"/>
              </a:rPr>
              <a:t>訴訟門檻調降與裁判費暫免徵收</a:t>
            </a:r>
            <a:r>
              <a:rPr lang="en-US" altLang="zh-TW" sz="3200" dirty="0" smtClean="0">
                <a:latin typeface="+mj-ea"/>
                <a:ea typeface="+mj-ea"/>
              </a:rPr>
              <a:t>§214</a:t>
            </a:r>
            <a:endParaRPr lang="zh-TW" altLang="en-US" sz="3200" dirty="0"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+mj-ea"/>
                <a:ea typeface="+mj-ea"/>
              </a:rPr>
              <a:pPr/>
              <a:t>28</a:t>
            </a:fld>
            <a:endParaRPr lang="en-US" dirty="0">
              <a:latin typeface="+mj-ea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06634" y="3627651"/>
            <a:ext cx="9912464" cy="230832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修正後</a:t>
            </a:r>
            <a:endParaRPr lang="en-US" altLang="zh-TW" sz="32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zh-TW" sz="3200" dirty="0">
                <a:latin typeface="+mj-ea"/>
                <a:ea typeface="+mj-ea"/>
              </a:rPr>
              <a:t>股東資格限制降為</a:t>
            </a:r>
            <a:r>
              <a:rPr lang="en-US" altLang="zh-TW" sz="3200" dirty="0">
                <a:latin typeface="+mj-ea"/>
                <a:ea typeface="+mj-ea"/>
              </a:rPr>
              <a:t>6</a:t>
            </a:r>
            <a:r>
              <a:rPr lang="zh-TW" altLang="zh-TW" sz="3200" dirty="0">
                <a:latin typeface="+mj-ea"/>
                <a:ea typeface="+mj-ea"/>
              </a:rPr>
              <a:t>個月、</a:t>
            </a:r>
            <a:r>
              <a:rPr lang="en-US" altLang="zh-TW" sz="3200" dirty="0">
                <a:latin typeface="+mj-ea"/>
                <a:ea typeface="+mj-ea"/>
              </a:rPr>
              <a:t>1%</a:t>
            </a: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zh-TW" sz="3200" dirty="0">
                <a:latin typeface="+mj-ea"/>
                <a:ea typeface="+mj-ea"/>
              </a:rPr>
              <a:t>超過</a:t>
            </a:r>
            <a:r>
              <a:rPr lang="en-US" altLang="zh-TW" sz="3200" dirty="0">
                <a:latin typeface="+mj-ea"/>
                <a:ea typeface="+mj-ea"/>
              </a:rPr>
              <a:t>60</a:t>
            </a:r>
            <a:r>
              <a:rPr lang="zh-TW" altLang="zh-TW" sz="3200" dirty="0">
                <a:latin typeface="+mj-ea"/>
                <a:ea typeface="+mj-ea"/>
              </a:rPr>
              <a:t>萬元裁判費部分，暫免徵收</a:t>
            </a:r>
            <a:endParaRPr lang="en-US" altLang="zh-TW" sz="3200" dirty="0"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zh-TW" sz="3200" dirty="0">
                <a:latin typeface="+mj-ea"/>
                <a:ea typeface="+mj-ea"/>
              </a:rPr>
              <a:t>法院得依聲請為原告選任律師為訴訟代理人</a:t>
            </a:r>
            <a:endParaRPr lang="zh-TW" altLang="en-US" sz="3200" dirty="0">
              <a:latin typeface="+mj-ea"/>
              <a:ea typeface="+mj-ea"/>
            </a:endParaRPr>
          </a:p>
        </p:txBody>
      </p:sp>
      <p:sp>
        <p:nvSpPr>
          <p:cNvPr id="6" name="Freeform 94"/>
          <p:cNvSpPr>
            <a:spLocks noEditPoints="1"/>
          </p:cNvSpPr>
          <p:nvPr/>
        </p:nvSpPr>
        <p:spPr bwMode="auto">
          <a:xfrm>
            <a:off x="602867" y="3808684"/>
            <a:ext cx="436018" cy="480686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95605" y="1046744"/>
            <a:ext cx="9923493" cy="308802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lvl="0">
              <a:lnSpc>
                <a:spcPts val="4000"/>
              </a:lnSpc>
            </a:pPr>
            <a:r>
              <a:rPr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修正前</a:t>
            </a:r>
            <a:endParaRPr lang="en-US" altLang="zh-TW" sz="32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zh-TW" sz="3200" dirty="0">
                <a:latin typeface="+mj-ea"/>
                <a:ea typeface="+mj-ea"/>
              </a:rPr>
              <a:t>持股</a:t>
            </a:r>
            <a:r>
              <a:rPr lang="en-US" altLang="zh-TW" sz="3200" dirty="0">
                <a:latin typeface="+mj-ea"/>
                <a:ea typeface="+mj-ea"/>
              </a:rPr>
              <a:t>1</a:t>
            </a:r>
            <a:r>
              <a:rPr lang="zh-TW" altLang="zh-TW" sz="3200" dirty="0">
                <a:latin typeface="+mj-ea"/>
                <a:ea typeface="+mj-ea"/>
              </a:rPr>
              <a:t>年、持股數</a:t>
            </a:r>
            <a:r>
              <a:rPr lang="en-US" altLang="zh-TW" sz="3200" dirty="0">
                <a:latin typeface="+mj-ea"/>
                <a:ea typeface="+mj-ea"/>
              </a:rPr>
              <a:t>3</a:t>
            </a:r>
            <a:r>
              <a:rPr lang="en-US" altLang="zh-TW" sz="3200" dirty="0" smtClean="0">
                <a:latin typeface="+mj-ea"/>
                <a:ea typeface="+mj-ea"/>
              </a:rPr>
              <a:t>%</a:t>
            </a:r>
            <a:r>
              <a:rPr lang="zh-TW" altLang="en-US" sz="3200" dirty="0">
                <a:latin typeface="+mj-ea"/>
                <a:ea typeface="+mj-ea"/>
              </a:rPr>
              <a:t>之</a:t>
            </a:r>
            <a:r>
              <a:rPr lang="zh-TW" altLang="zh-TW" sz="3200" dirty="0" smtClean="0">
                <a:latin typeface="+mj-ea"/>
                <a:ea typeface="+mj-ea"/>
              </a:rPr>
              <a:t>股東</a:t>
            </a:r>
            <a:r>
              <a:rPr lang="zh-TW" altLang="en-US" sz="3200" dirty="0" smtClean="0">
                <a:latin typeface="+mj-ea"/>
                <a:ea typeface="+mj-ea"/>
              </a:rPr>
              <a:t>，得</a:t>
            </a:r>
            <a:r>
              <a:rPr lang="zh-TW" altLang="zh-TW" sz="3200" dirty="0" smtClean="0">
                <a:latin typeface="+mj-ea"/>
                <a:ea typeface="+mj-ea"/>
              </a:rPr>
              <a:t>為公司的利益，代表公司對董事提告時</a:t>
            </a:r>
            <a:endParaRPr lang="en-US" altLang="zh-TW" sz="3200" dirty="0" smtClean="0"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latin typeface="+mj-ea"/>
                <a:ea typeface="+mj-ea"/>
              </a:rPr>
              <a:t>須依訴訟標的繳納裁判費</a:t>
            </a:r>
            <a:endParaRPr lang="en-US" altLang="zh-TW" sz="3200" dirty="0" smtClean="0">
              <a:latin typeface="+mj-ea"/>
              <a:ea typeface="+mj-ea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latin typeface="+mj-ea"/>
                <a:ea typeface="+mj-ea"/>
              </a:rPr>
              <a:t>須</a:t>
            </a:r>
            <a:r>
              <a:rPr lang="zh-TW" altLang="en-US" sz="3200" dirty="0">
                <a:latin typeface="+mj-ea"/>
                <a:ea typeface="+mj-ea"/>
              </a:rPr>
              <a:t>自行選任律師為訴訟代理人</a:t>
            </a:r>
          </a:p>
          <a:p>
            <a:pPr>
              <a:lnSpc>
                <a:spcPts val="4000"/>
              </a:lnSpc>
            </a:pPr>
            <a:endParaRPr lang="en-US" altLang="zh-TW" sz="3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Freeform 94"/>
          <p:cNvSpPr>
            <a:spLocks noEditPoints="1"/>
          </p:cNvSpPr>
          <p:nvPr/>
        </p:nvSpPr>
        <p:spPr bwMode="auto">
          <a:xfrm>
            <a:off x="577995" y="1073182"/>
            <a:ext cx="456714" cy="480687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2506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56109" y="203357"/>
            <a:ext cx="12359372" cy="583874"/>
          </a:xfrm>
        </p:spPr>
        <p:txBody>
          <a:bodyPr/>
          <a:lstStyle/>
          <a:p>
            <a:r>
              <a:rPr lang="zh-TW" altLang="en-US" sz="3200" dirty="0" smtClean="0">
                <a:latin typeface="+mj-ea"/>
                <a:ea typeface="+mj-ea"/>
              </a:rPr>
              <a:t>與國際接軌</a:t>
            </a:r>
            <a:r>
              <a:rPr lang="en-US" altLang="zh-TW" sz="3200" dirty="0" smtClean="0">
                <a:latin typeface="+mj-ea"/>
                <a:ea typeface="+mj-ea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承認外國公司法人格，符合全球化經商潮流</a:t>
            </a:r>
            <a:r>
              <a:rPr lang="en-US" altLang="zh-TW" sz="3200" dirty="0">
                <a:latin typeface="+mj-ea"/>
                <a:ea typeface="+mj-ea"/>
              </a:rPr>
              <a:t>§4</a:t>
            </a:r>
            <a:r>
              <a:rPr lang="zh-TW" altLang="en-US" sz="3200" dirty="0">
                <a:latin typeface="+mj-ea"/>
                <a:ea typeface="+mj-ea"/>
              </a:rPr>
              <a:t>、</a:t>
            </a:r>
            <a:r>
              <a:rPr lang="en-US" altLang="zh-TW" sz="3200" dirty="0">
                <a:latin typeface="+mj-ea"/>
                <a:ea typeface="+mj-ea"/>
              </a:rPr>
              <a:t>§370~</a:t>
            </a:r>
            <a:r>
              <a:rPr lang="zh-TW" altLang="en-US" sz="3200" dirty="0">
                <a:latin typeface="+mj-ea"/>
                <a:ea typeface="+mj-ea"/>
              </a:rPr>
              <a:t> 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805721" y="3154303"/>
            <a:ext cx="10397411" cy="1323438"/>
            <a:chOff x="1355348" y="3009338"/>
            <a:chExt cx="10397411" cy="1200347"/>
          </a:xfrm>
        </p:grpSpPr>
        <p:sp>
          <p:nvSpPr>
            <p:cNvPr id="6" name="矩形 5"/>
            <p:cNvSpPr/>
            <p:nvPr/>
          </p:nvSpPr>
          <p:spPr>
            <a:xfrm>
              <a:off x="1885178" y="3009338"/>
              <a:ext cx="9867581" cy="1200347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0" lvl="1"/>
              <a:r>
                <a:rPr lang="zh-TW" altLang="en-US" sz="3200" b="1" dirty="0">
                  <a:solidFill>
                    <a:srgbClr val="FF0000"/>
                  </a:solidFill>
                  <a:latin typeface="+mj-ea"/>
                  <a:ea typeface="+mj-ea"/>
                </a:rPr>
                <a:t>廢除認許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制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，直接承認其法人人格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55348" y="3128825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805721" y="5430557"/>
            <a:ext cx="9646329" cy="584774"/>
            <a:chOff x="1355348" y="5585051"/>
            <a:chExt cx="9646328" cy="530385"/>
          </a:xfrm>
        </p:grpSpPr>
        <p:sp>
          <p:nvSpPr>
            <p:cNvPr id="9" name="Freeform 94"/>
            <p:cNvSpPr>
              <a:spLocks noEditPoints="1"/>
            </p:cNvSpPr>
            <p:nvPr/>
          </p:nvSpPr>
          <p:spPr bwMode="auto">
            <a:xfrm>
              <a:off x="1355348" y="5611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885178" y="5585051"/>
              <a:ext cx="9116498" cy="53038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1257300" indent="-1257300"/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修法效益：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簡化行政程序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與國際接軌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+mj-ea"/>
                <a:ea typeface="+mj-ea"/>
              </a:rPr>
              <a:pPr algn="r"/>
              <a:t>29</a:t>
            </a:fld>
            <a:endParaRPr lang="en-US" sz="1200" dirty="0">
              <a:latin typeface="+mj-ea"/>
              <a:ea typeface="+mj-ea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805721" y="1335761"/>
            <a:ext cx="9646329" cy="1118255"/>
            <a:chOff x="1355348" y="2647369"/>
            <a:chExt cx="9646329" cy="1118255"/>
          </a:xfrm>
        </p:grpSpPr>
        <p:sp>
          <p:nvSpPr>
            <p:cNvPr id="5" name="矩形 4"/>
            <p:cNvSpPr/>
            <p:nvPr/>
          </p:nvSpPr>
          <p:spPr>
            <a:xfrm>
              <a:off x="1851632" y="2647369"/>
              <a:ext cx="9150045" cy="111825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>
                <a:lnSpc>
                  <a:spcPts val="40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>
                <a:lnSpc>
                  <a:spcPts val="4000"/>
                </a:lnSpc>
              </a:pP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外國公司須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經政府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認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許，才承認其具有法人的資格</a:t>
              </a:r>
              <a:endParaRPr lang="en-US" altLang="zh-TW" sz="3200" dirty="0">
                <a:latin typeface="+mj-ea"/>
                <a:ea typeface="+mj-ea"/>
              </a:endParaRPr>
            </a:p>
          </p:txBody>
        </p:sp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355348" y="2733532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28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38895" y="183066"/>
            <a:ext cx="4463982" cy="583874"/>
          </a:xfrm>
        </p:spPr>
        <p:txBody>
          <a:bodyPr/>
          <a:lstStyle/>
          <a:p>
            <a:r>
              <a:rPr kumimoji="1" lang="zh-TW" altLang="en-US" sz="3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修法過程</a:t>
            </a:r>
            <a:endParaRPr kumimoji="1" lang="zh-CN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矩形 3"/>
          <p:cNvSpPr/>
          <p:nvPr/>
        </p:nvSpPr>
        <p:spPr>
          <a:xfrm>
            <a:off x="929747" y="1056309"/>
            <a:ext cx="102612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latin typeface="+mj-ea"/>
                <a:ea typeface="+mj-ea"/>
              </a:rPr>
              <a:t>修法版本含院版</a:t>
            </a:r>
            <a:r>
              <a:rPr lang="zh-TW" altLang="en-US" sz="3200" b="1" dirty="0">
                <a:solidFill>
                  <a:srgbClr val="FF0000"/>
                </a:solidFill>
                <a:latin typeface="+mj-ea"/>
                <a:ea typeface="+mj-ea"/>
              </a:rPr>
              <a:t>超過</a:t>
            </a:r>
            <a:r>
              <a: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rPr>
              <a:t>40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版</a:t>
            </a:r>
            <a:r>
              <a:rPr lang="zh-TW" altLang="en-US" sz="3200" dirty="0" smtClean="0">
                <a:latin typeface="+mj-ea"/>
                <a:ea typeface="+mj-ea"/>
              </a:rPr>
              <a:t>，近</a:t>
            </a:r>
            <a:r>
              <a:rPr lang="en-US" altLang="zh-TW" sz="3200" dirty="0" smtClean="0">
                <a:latin typeface="+mj-ea"/>
                <a:ea typeface="+mj-ea"/>
              </a:rPr>
              <a:t>200</a:t>
            </a:r>
            <a:r>
              <a:rPr lang="zh-TW" altLang="en-US" sz="3200" dirty="0" smtClean="0">
                <a:latin typeface="+mj-ea"/>
                <a:ea typeface="+mj-ea"/>
              </a:rPr>
              <a:t>條</a:t>
            </a:r>
            <a:endParaRPr lang="en-US" altLang="zh-TW" sz="3200" dirty="0" smtClean="0">
              <a:latin typeface="+mj-ea"/>
              <a:ea typeface="+mj-ea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latin typeface="+mj-ea"/>
                <a:ea typeface="+mj-ea"/>
              </a:rPr>
              <a:t>於</a:t>
            </a:r>
            <a:r>
              <a:rPr lang="en-US" altLang="zh-TW" sz="3200" dirty="0">
                <a:latin typeface="+mj-ea"/>
                <a:ea typeface="+mj-ea"/>
              </a:rPr>
              <a:t>107</a:t>
            </a:r>
            <a:r>
              <a:rPr lang="zh-TW" altLang="zh-TW" sz="3200" dirty="0" smtClean="0">
                <a:latin typeface="+mj-ea"/>
                <a:ea typeface="+mj-ea"/>
              </a:rPr>
              <a:t>年</a:t>
            </a:r>
            <a:r>
              <a:rPr lang="en-US" altLang="zh-TW" sz="3200" dirty="0" smtClean="0">
                <a:latin typeface="+mj-ea"/>
                <a:ea typeface="+mj-ea"/>
              </a:rPr>
              <a:t>7</a:t>
            </a:r>
            <a:r>
              <a:rPr lang="zh-TW" altLang="zh-TW" sz="3200" dirty="0" smtClean="0">
                <a:latin typeface="+mj-ea"/>
                <a:ea typeface="+mj-ea"/>
              </a:rPr>
              <a:t>月</a:t>
            </a:r>
            <a:r>
              <a:rPr lang="en-US" altLang="zh-TW" sz="3200" dirty="0" smtClean="0">
                <a:latin typeface="+mj-ea"/>
                <a:ea typeface="+mj-ea"/>
              </a:rPr>
              <a:t>6</a:t>
            </a:r>
            <a:r>
              <a:rPr lang="zh-TW" altLang="zh-TW" sz="3200" dirty="0" smtClean="0">
                <a:latin typeface="+mj-ea"/>
                <a:ea typeface="+mj-ea"/>
              </a:rPr>
              <a:t>日</a:t>
            </a:r>
            <a:r>
              <a:rPr lang="zh-TW" altLang="en-US" sz="3200" dirty="0">
                <a:latin typeface="+mj-ea"/>
                <a:ea typeface="+mj-ea"/>
              </a:rPr>
              <a:t>立</a:t>
            </a:r>
            <a:r>
              <a:rPr lang="zh-TW" altLang="en-US" sz="3200" dirty="0" smtClean="0">
                <a:latin typeface="+mj-ea"/>
                <a:ea typeface="+mj-ea"/>
              </a:rPr>
              <a:t>法院臨時會三讀通過</a:t>
            </a:r>
            <a:endParaRPr lang="en-US" altLang="zh-TW" sz="3200" dirty="0" smtClean="0">
              <a:latin typeface="+mj-ea"/>
              <a:ea typeface="+mj-ea"/>
            </a:endParaRP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latin typeface="+mj-ea"/>
                <a:ea typeface="+mj-ea"/>
              </a:rPr>
              <a:t>行政院</a:t>
            </a:r>
            <a:r>
              <a:rPr lang="zh-TW" altLang="en-US" sz="3200" dirty="0">
                <a:latin typeface="+mj-ea"/>
                <a:ea typeface="+mj-ea"/>
              </a:rPr>
              <a:t>版條文草案</a:t>
            </a:r>
            <a:r>
              <a:rPr lang="en-US" altLang="zh-TW" sz="3200" dirty="0">
                <a:latin typeface="+mj-ea"/>
                <a:ea typeface="+mj-ea"/>
              </a:rPr>
              <a:t>148</a:t>
            </a:r>
            <a:r>
              <a:rPr lang="zh-TW" altLang="en-US" sz="3200" dirty="0">
                <a:latin typeface="+mj-ea"/>
                <a:ea typeface="+mj-ea"/>
              </a:rPr>
              <a:t>條，否決</a:t>
            </a:r>
            <a:r>
              <a:rPr lang="en-US" altLang="zh-TW" sz="3200" dirty="0">
                <a:latin typeface="+mj-ea"/>
                <a:ea typeface="+mj-ea"/>
              </a:rPr>
              <a:t>4</a:t>
            </a:r>
            <a:r>
              <a:rPr lang="zh-TW" altLang="en-US" sz="3200" dirty="0">
                <a:latin typeface="+mj-ea"/>
                <a:ea typeface="+mj-ea"/>
              </a:rPr>
              <a:t>條，另增</a:t>
            </a:r>
            <a:r>
              <a:rPr lang="en-US" altLang="zh-TW" sz="3200" dirty="0">
                <a:latin typeface="+mj-ea"/>
                <a:ea typeface="+mj-ea"/>
              </a:rPr>
              <a:t>4</a:t>
            </a:r>
            <a:r>
              <a:rPr lang="zh-TW" altLang="en-US" sz="3200" dirty="0">
                <a:latin typeface="+mj-ea"/>
                <a:ea typeface="+mj-ea"/>
              </a:rPr>
              <a:t>條修正，</a:t>
            </a:r>
            <a:r>
              <a:rPr lang="zh-TW" altLang="en-US" sz="3200" b="1" dirty="0">
                <a:solidFill>
                  <a:srgbClr val="FF0000"/>
                </a:solidFill>
                <a:latin typeface="+mj-ea"/>
                <a:ea typeface="+mj-ea"/>
              </a:rPr>
              <a:t>修正條數</a:t>
            </a:r>
            <a:r>
              <a:rPr lang="en-US" altLang="zh-TW" sz="3200" b="1" dirty="0">
                <a:solidFill>
                  <a:srgbClr val="FF0000"/>
                </a:solidFill>
                <a:latin typeface="+mj-ea"/>
                <a:ea typeface="+mj-ea"/>
              </a:rPr>
              <a:t>148</a:t>
            </a:r>
            <a:r>
              <a:rPr lang="zh-TW" altLang="en-US" sz="3200" b="1" dirty="0" smtClean="0">
                <a:solidFill>
                  <a:srgbClr val="FF0000"/>
                </a:solidFill>
                <a:latin typeface="+mj-ea"/>
                <a:ea typeface="+mj-ea"/>
              </a:rPr>
              <a:t>條</a:t>
            </a:r>
            <a:endParaRPr lang="en-US" altLang="zh-TW" sz="32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914400" lvl="1" indent="-457200" algn="just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TW" altLang="en-US" sz="3200" dirty="0">
                <a:latin typeface="+mj-ea"/>
                <a:ea typeface="+mj-ea"/>
              </a:rPr>
              <a:t>經濟部所提的彈性化、國際化、電子化以及公司治理強化的修法方向，普遍獲得立法院的支持</a:t>
            </a:r>
            <a:endParaRPr lang="en-US" altLang="zh-TW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8236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84013" y="214665"/>
            <a:ext cx="12486094" cy="583874"/>
          </a:xfrm>
        </p:spPr>
        <p:txBody>
          <a:bodyPr/>
          <a:lstStyle/>
          <a:p>
            <a:pPr marL="1257300" indent="-1257300"/>
            <a:r>
              <a:rPr lang="zh-TW" altLang="en-US" sz="3200" dirty="0">
                <a:latin typeface="+mj-ea"/>
                <a:ea typeface="+mj-ea"/>
              </a:rPr>
              <a:t>與國際接軌</a:t>
            </a:r>
            <a:r>
              <a:rPr lang="en-US" altLang="zh-TW" sz="3200" dirty="0">
                <a:latin typeface="+mj-ea"/>
                <a:ea typeface="+mj-ea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新增公司外文名稱登記，</a:t>
            </a:r>
            <a:r>
              <a:rPr lang="zh-TW" altLang="en-US" sz="3200" dirty="0">
                <a:latin typeface="+mj-ea"/>
                <a:ea typeface="+mj-ea"/>
              </a:rPr>
              <a:t>提升企業品牌國際</a:t>
            </a:r>
            <a:r>
              <a:rPr lang="zh-TW" altLang="en-US" sz="3200" dirty="0" smtClean="0">
                <a:latin typeface="+mj-ea"/>
                <a:ea typeface="+mj-ea"/>
              </a:rPr>
              <a:t>識別</a:t>
            </a:r>
            <a:r>
              <a:rPr lang="en-US" altLang="zh-TW" sz="3200" dirty="0" smtClean="0">
                <a:latin typeface="+mj-ea"/>
                <a:ea typeface="+mj-ea"/>
              </a:rPr>
              <a:t>§392-1</a:t>
            </a:r>
            <a:endParaRPr lang="en-US" altLang="zh-TW" sz="3200" dirty="0">
              <a:latin typeface="+mj-ea"/>
              <a:ea typeface="+mj-ea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571312" y="2772431"/>
            <a:ext cx="9810938" cy="1815882"/>
            <a:chOff x="1355348" y="3193944"/>
            <a:chExt cx="9810938" cy="1646990"/>
          </a:xfrm>
        </p:grpSpPr>
        <p:sp>
          <p:nvSpPr>
            <p:cNvPr id="6" name="矩形 5"/>
            <p:cNvSpPr/>
            <p:nvPr/>
          </p:nvSpPr>
          <p:spPr>
            <a:xfrm>
              <a:off x="1953973" y="3193944"/>
              <a:ext cx="9212313" cy="1646990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0" lvl="1"/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除登記公司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中文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名稱外，</a:t>
              </a:r>
              <a:r>
                <a:rPr lang="zh-TW" altLang="zh-TW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公司</a:t>
              </a:r>
              <a:r>
                <a:rPr lang="zh-TW" altLang="zh-TW" sz="3200" b="1" dirty="0">
                  <a:solidFill>
                    <a:srgbClr val="FF0000"/>
                  </a:solidFill>
                  <a:latin typeface="+mj-ea"/>
                  <a:ea typeface="+mj-ea"/>
                </a:rPr>
                <a:t>得</a:t>
              </a:r>
              <a:r>
                <a:rPr lang="zh-TW" altLang="zh-TW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申請外文名稱</a:t>
              </a:r>
              <a:r>
                <a:rPr lang="zh-TW" altLang="zh-TW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登記</a:t>
              </a:r>
              <a:endPara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pPr marL="0" lvl="1"/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不做實質審查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，但保留撤銷或廢止之機制</a:t>
              </a:r>
              <a:endPara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55348" y="3369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571312" y="4808058"/>
            <a:ext cx="10092219" cy="2554545"/>
            <a:chOff x="1355348" y="5585051"/>
            <a:chExt cx="9708598" cy="2316950"/>
          </a:xfrm>
        </p:grpSpPr>
        <p:sp>
          <p:nvSpPr>
            <p:cNvPr id="9" name="Freeform 94"/>
            <p:cNvSpPr>
              <a:spLocks noEditPoints="1"/>
            </p:cNvSpPr>
            <p:nvPr/>
          </p:nvSpPr>
          <p:spPr bwMode="auto">
            <a:xfrm>
              <a:off x="1355348" y="5611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885178" y="5585051"/>
              <a:ext cx="9178768" cy="2316950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1257300" indent="-1257300"/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</a:t>
              </a:r>
              <a:endPara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361950" indent="-361950">
                <a:buFont typeface="+mj-lt"/>
                <a:buAutoNum type="arabicPeriod"/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因應企業跨境商務活動，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有利企業以外文名稱進行跨境交易</a:t>
              </a:r>
              <a:endParaRPr lang="en-US" altLang="zh-TW" sz="3200" b="1" dirty="0" smtClean="0">
                <a:solidFill>
                  <a:srgbClr val="FF0000"/>
                </a:solidFill>
                <a:latin typeface="+mj-ea"/>
                <a:ea typeface="+mj-ea"/>
              </a:endParaRPr>
            </a:p>
            <a:p>
              <a:pPr marL="361950" indent="-361950">
                <a:buFont typeface="+mj-lt"/>
                <a:buAutoNum type="arabicPeriod"/>
              </a:pP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提升企業品牌國際識別度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，讓與我國企業往來的外國人，可在經濟部公示網站查到我國公司外文名稱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pPr algn="r"/>
              <a:t>30</a:t>
            </a:fld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626143" y="1248888"/>
            <a:ext cx="9069106" cy="1118255"/>
            <a:chOff x="1355348" y="4321636"/>
            <a:chExt cx="9069106" cy="1118255"/>
          </a:xfrm>
        </p:grpSpPr>
        <p:sp>
          <p:nvSpPr>
            <p:cNvPr id="5" name="矩形 4"/>
            <p:cNvSpPr/>
            <p:nvPr/>
          </p:nvSpPr>
          <p:spPr>
            <a:xfrm>
              <a:off x="1885178" y="4321636"/>
              <a:ext cx="8539276" cy="111825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>
                <a:lnSpc>
                  <a:spcPts val="40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>
                <a:lnSpc>
                  <a:spcPts val="40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只登記公司中文名稱，外文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名稱</a:t>
              </a:r>
              <a:r>
                <a:rPr lang="zh-TW" altLang="en-US" sz="32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無法登記 </a:t>
              </a:r>
              <a:endParaRPr lang="en-US" altLang="zh-TW" sz="32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355348" y="4362164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17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5337" y="2383272"/>
            <a:ext cx="11291452" cy="1620771"/>
          </a:xfrm>
        </p:spPr>
        <p:txBody>
          <a:bodyPr>
            <a:normAutofit/>
          </a:bodyPr>
          <a:lstStyle/>
          <a:p>
            <a:pPr algn="ctr"/>
            <a:r>
              <a:rPr kumimoji="1"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敬請指教</a:t>
            </a:r>
            <a:endParaRPr kumimoji="1"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9347200" y="7158696"/>
            <a:ext cx="2844800" cy="402567"/>
          </a:xfrm>
        </p:spPr>
        <p:txBody>
          <a:bodyPr/>
          <a:lstStyle/>
          <a:p>
            <a:fld id="{4FAB73BC-B049-4115-A692-8D63A059BFB8}" type="slidenum">
              <a:rPr lang="en-US" smtClean="0"/>
              <a:t>31</a:t>
            </a:fld>
            <a:endParaRPr 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60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資料庫圖表 6">
            <a:extLst>
              <a:ext uri="{FF2B5EF4-FFF2-40B4-BE49-F238E27FC236}">
                <a16:creationId xmlns="" xmlns:a16="http://schemas.microsoft.com/office/drawing/2014/main" id="{7C290BF6-6186-41E6-806D-34CB532B45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9401669"/>
              </p:ext>
            </p:extLst>
          </p:nvPr>
        </p:nvGraphicFramePr>
        <p:xfrm>
          <a:off x="312517" y="164292"/>
          <a:ext cx="11589826" cy="7396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296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127320" y="189687"/>
            <a:ext cx="11864051" cy="583874"/>
          </a:xfrm>
        </p:spPr>
        <p:txBody>
          <a:bodyPr/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增加法人透明度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新增董監事及股東等資料的申報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義務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§22-1</a:t>
            </a:r>
            <a:endParaRPr lang="zh-TW" altLang="zh-TW" sz="32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181728" y="2730257"/>
            <a:ext cx="10310750" cy="3231653"/>
            <a:chOff x="1355348" y="3193944"/>
            <a:chExt cx="9473001" cy="2931082"/>
          </a:xfrm>
        </p:grpSpPr>
        <p:sp>
          <p:nvSpPr>
            <p:cNvPr id="6" name="矩形 5"/>
            <p:cNvSpPr/>
            <p:nvPr/>
          </p:nvSpPr>
          <p:spPr>
            <a:xfrm>
              <a:off x="1885177" y="3193944"/>
              <a:ext cx="8943172" cy="2931082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514350" lvl="0" indent="-514350">
                <a:buFont typeface="+mj-lt"/>
                <a:buAutoNum type="arabicPeriod"/>
              </a:pPr>
              <a:r>
                <a:rPr lang="zh-TW" altLang="zh-TW" sz="2400" dirty="0">
                  <a:latin typeface="+mj-ea"/>
                  <a:ea typeface="+mj-ea"/>
                </a:rPr>
                <a:t>申報義務人：原則上是所有有限公司及股份有限公司。</a:t>
              </a:r>
            </a:p>
            <a:p>
              <a:pPr marL="514350" lvl="0" indent="-514350">
                <a:buFont typeface="+mj-lt"/>
                <a:buAutoNum type="arabicPeriod"/>
              </a:pPr>
              <a:r>
                <a:rPr lang="zh-TW" altLang="zh-TW" sz="2400" dirty="0">
                  <a:latin typeface="+mj-ea"/>
                  <a:ea typeface="+mj-ea"/>
                </a:rPr>
                <a:t>申報期間：每年一定要申報一次。有變動時須在</a:t>
              </a:r>
              <a:r>
                <a:rPr lang="en-US" altLang="zh-TW" sz="2400" dirty="0">
                  <a:latin typeface="+mj-ea"/>
                  <a:ea typeface="+mj-ea"/>
                </a:rPr>
                <a:t>15</a:t>
              </a:r>
              <a:r>
                <a:rPr lang="zh-TW" altLang="zh-TW" sz="2400" dirty="0">
                  <a:latin typeface="+mj-ea"/>
                  <a:ea typeface="+mj-ea"/>
                </a:rPr>
                <a:t>日內申報。</a:t>
              </a:r>
            </a:p>
            <a:p>
              <a:pPr marL="514350" lvl="0" indent="-514350">
                <a:buFont typeface="+mj-lt"/>
                <a:buAutoNum type="arabicPeriod"/>
              </a:pPr>
              <a:r>
                <a:rPr lang="zh-TW" altLang="zh-TW" sz="2400" dirty="0">
                  <a:latin typeface="+mj-ea"/>
                  <a:ea typeface="+mj-ea"/>
                </a:rPr>
                <a:t>申報資料：</a:t>
              </a:r>
              <a:r>
                <a:rPr lang="zh-TW" altLang="zh-TW" sz="2400" dirty="0" smtClean="0">
                  <a:latin typeface="+mj-ea"/>
                  <a:ea typeface="+mj-ea"/>
                </a:rPr>
                <a:t>董</a:t>
              </a:r>
              <a:r>
                <a:rPr lang="zh-TW" altLang="en-US" sz="2400" dirty="0" smtClean="0">
                  <a:latin typeface="標楷體"/>
                  <a:ea typeface="標楷體"/>
                </a:rPr>
                <a:t>、</a:t>
              </a:r>
              <a:r>
                <a:rPr lang="zh-TW" altLang="zh-TW" sz="2400" dirty="0" smtClean="0">
                  <a:latin typeface="+mj-ea"/>
                  <a:ea typeface="+mj-ea"/>
                </a:rPr>
                <a:t>監、</a:t>
              </a:r>
              <a:r>
                <a:rPr lang="zh-TW" altLang="zh-TW" sz="2400" dirty="0">
                  <a:latin typeface="+mj-ea"/>
                  <a:ea typeface="+mj-ea"/>
                </a:rPr>
                <a:t>經理人及持股超過</a:t>
              </a:r>
              <a:r>
                <a:rPr lang="en-US" altLang="zh-TW" sz="2400" dirty="0">
                  <a:latin typeface="+mj-ea"/>
                  <a:ea typeface="+mj-ea"/>
                </a:rPr>
                <a:t>10%</a:t>
              </a:r>
              <a:r>
                <a:rPr lang="zh-TW" altLang="zh-TW" sz="2400" dirty="0">
                  <a:latin typeface="+mj-ea"/>
                  <a:ea typeface="+mj-ea"/>
                </a:rPr>
                <a:t>的股東之姓名、國籍及持股數等資料。</a:t>
              </a:r>
            </a:p>
            <a:p>
              <a:pPr marL="514350" lvl="0" indent="-514350">
                <a:buFont typeface="+mj-lt"/>
                <a:buAutoNum type="arabicPeriod"/>
              </a:pPr>
              <a:r>
                <a:rPr lang="zh-TW" altLang="zh-TW" sz="2400" dirty="0">
                  <a:latin typeface="+mj-ea"/>
                  <a:ea typeface="+mj-ea"/>
                </a:rPr>
                <a:t>主管機關會自建或指定機構建置簡易好操作的電子平台供企業申報。</a:t>
              </a:r>
            </a:p>
            <a:p>
              <a:pPr marL="514350" lvl="0" indent="-514350">
                <a:buFont typeface="+mj-lt"/>
                <a:buAutoNum type="arabicPeriod"/>
              </a:pPr>
              <a:r>
                <a:rPr lang="zh-TW" altLang="zh-TW" sz="2400" dirty="0">
                  <a:latin typeface="+mj-ea"/>
                  <a:ea typeface="+mj-ea"/>
                </a:rPr>
                <a:t>該資料不對外公開。</a:t>
              </a:r>
            </a:p>
            <a:p>
              <a:pPr marL="514350" lvl="0" indent="-514350">
                <a:buFont typeface="+mj-lt"/>
                <a:buAutoNum type="arabicPeriod"/>
              </a:pPr>
              <a:r>
                <a:rPr lang="zh-TW" altLang="zh-TW" sz="2400" dirty="0">
                  <a:latin typeface="+mj-ea"/>
                  <a:ea typeface="+mj-ea"/>
                </a:rPr>
                <a:t>如果未符合規定，不會立即處罰，會先通知改正</a:t>
              </a:r>
              <a:r>
                <a:rPr lang="zh-TW" altLang="zh-TW" sz="2400" dirty="0" smtClean="0">
                  <a:latin typeface="+mj-ea"/>
                  <a:ea typeface="+mj-ea"/>
                </a:rPr>
                <a:t>。</a:t>
              </a:r>
              <a:endParaRPr lang="zh-TW" altLang="zh-TW" sz="2400" dirty="0">
                <a:latin typeface="+mj-ea"/>
                <a:ea typeface="+mj-ea"/>
              </a:endParaRPr>
            </a:p>
          </p:txBody>
        </p:sp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55348" y="3299969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700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+mj-ea"/>
                <a:ea typeface="+mj-ea"/>
              </a:rPr>
              <a:pPr algn="r"/>
              <a:t>5</a:t>
            </a:fld>
            <a:endParaRPr lang="en-US" sz="1200" dirty="0">
              <a:latin typeface="+mj-ea"/>
              <a:ea typeface="+mj-ea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181728" y="1298630"/>
            <a:ext cx="10106382" cy="830997"/>
            <a:chOff x="1355348" y="2958876"/>
            <a:chExt cx="8356545" cy="830997"/>
          </a:xfrm>
        </p:grpSpPr>
        <p:sp>
          <p:nvSpPr>
            <p:cNvPr id="5" name="矩形 4"/>
            <p:cNvSpPr/>
            <p:nvPr/>
          </p:nvSpPr>
          <p:spPr>
            <a:xfrm>
              <a:off x="1885182" y="2958876"/>
              <a:ext cx="7826711" cy="830997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zh-TW" alt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r>
                <a:rPr lang="zh-TW" alt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公發公司之董、監、經理人及持股超過</a:t>
              </a:r>
              <a:r>
                <a:rPr lang="en-US" altLang="zh-TW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10%</a:t>
              </a:r>
              <a:r>
                <a:rPr lang="zh-TW" alt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之股東有適用</a:t>
              </a:r>
              <a:r>
                <a:rPr lang="en-US" altLang="zh-TW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zh-TW" alt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證</a:t>
              </a:r>
              <a:r>
                <a:rPr lang="en-US" altLang="zh-TW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§25)</a:t>
              </a:r>
              <a:endParaRPr lang="en-US" altLang="zh-TW" sz="2400" dirty="0">
                <a:latin typeface="+mj-ea"/>
                <a:ea typeface="+mj-ea"/>
              </a:endParaRPr>
            </a:p>
          </p:txBody>
        </p:sp>
        <p:sp>
          <p:nvSpPr>
            <p:cNvPr id="13" name="Freeform 94"/>
            <p:cNvSpPr>
              <a:spLocks noEditPoints="1"/>
            </p:cNvSpPr>
            <p:nvPr/>
          </p:nvSpPr>
          <p:spPr bwMode="auto">
            <a:xfrm>
              <a:off x="1355348" y="3022739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1822508" y="6271649"/>
            <a:ext cx="11377705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1077913" indent="-1077913"/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修法效益</a:t>
            </a:r>
            <a:endParaRPr lang="en-US" altLang="zh-TW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因應今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(107)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的洗錢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防制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評鑑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Freeform 94"/>
          <p:cNvSpPr>
            <a:spLocks noEditPoints="1"/>
          </p:cNvSpPr>
          <p:nvPr/>
        </p:nvSpPr>
        <p:spPr bwMode="auto">
          <a:xfrm>
            <a:off x="1233686" y="6271649"/>
            <a:ext cx="467530" cy="529978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487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96770" y="206580"/>
            <a:ext cx="12583692" cy="583874"/>
          </a:xfrm>
        </p:spPr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增加法人透明度</a:t>
            </a:r>
            <a:r>
              <a:rPr kumimoji="1"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-</a:t>
            </a:r>
            <a:r>
              <a:rPr kumimoji="1"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刪除無記名</a:t>
            </a:r>
            <a:r>
              <a:rPr kumimoji="1" lang="zh-TW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股票</a:t>
            </a:r>
            <a:r>
              <a:rPr kumimoji="1"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(§166</a:t>
            </a:r>
            <a:r>
              <a:rPr kumimoji="1"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)</a:t>
            </a:r>
            <a:r>
              <a:rPr kumimoji="1" lang="zh-TW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、</a:t>
            </a:r>
            <a:r>
              <a:rPr kumimoji="1" lang="zh-TW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過渡條款</a:t>
            </a:r>
            <a:r>
              <a:rPr kumimoji="1"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(§</a:t>
            </a:r>
            <a:r>
              <a:rPr kumimoji="1"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447</a:t>
            </a:r>
            <a:r>
              <a:rPr kumimoji="1"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kumimoji="1"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1)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latin typeface="+mj-ea"/>
                <a:ea typeface="+mj-ea"/>
              </a:rPr>
              <a:pPr/>
              <a:t>6</a:t>
            </a:fld>
            <a:endParaRPr lang="en-US" dirty="0">
              <a:latin typeface="+mj-ea"/>
              <a:ea typeface="+mj-ea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1064414" y="882503"/>
            <a:ext cx="10000981" cy="5375935"/>
            <a:chOff x="7169846" y="1790946"/>
            <a:chExt cx="9451517" cy="3741795"/>
          </a:xfrm>
        </p:grpSpPr>
        <p:sp>
          <p:nvSpPr>
            <p:cNvPr id="17" name="矩形 16"/>
            <p:cNvSpPr/>
            <p:nvPr/>
          </p:nvSpPr>
          <p:spPr>
            <a:xfrm>
              <a:off x="7169846" y="1790946"/>
              <a:ext cx="9451517" cy="1445229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>
                <a:lnSpc>
                  <a:spcPts val="42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修正前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buFont typeface="Wingdings" panose="05000000000000000000" pitchFamily="2" charset="2"/>
                <a:buChar char="n"/>
              </a:pPr>
              <a:r>
                <a:rPr lang="en-US" altLang="zh-TW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§166</a:t>
              </a:r>
              <a:endPara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58775" indent="-358775"/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Ⅰ</a:t>
              </a:r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公司</a:t>
              </a:r>
              <a:r>
                <a:rPr lang="zh-TW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得以章程規定發行無記名股票；但其股數不得超過已發行股份</a:t>
              </a:r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總數</a:t>
              </a: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1/2</a:t>
              </a:r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58775" indent="-358775"/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Ⅱ</a:t>
              </a:r>
              <a:r>
                <a:rPr lang="zh-TW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公司</a:t>
              </a:r>
              <a:r>
                <a:rPr lang="zh-TW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得因股東之請求，發給無記名股票或將無記名股票改為記名式。</a:t>
              </a:r>
              <a:endPara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169847" y="3390533"/>
              <a:ext cx="8784252" cy="2142208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34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修正後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ts val="3400"/>
                </a:lnSpc>
                <a:buFont typeface="Wingdings" panose="05000000000000000000" pitchFamily="2" charset="2"/>
                <a:buChar char="n"/>
              </a:pPr>
              <a:r>
                <a:rPr lang="en-US" altLang="zh-TW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§166(</a:t>
              </a:r>
              <a:r>
                <a:rPr lang="zh-TW" alt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刪除</a:t>
              </a:r>
              <a:r>
                <a:rPr lang="en-US" altLang="zh-TW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>
                <a:lnSpc>
                  <a:spcPts val="3400"/>
                </a:lnSpc>
              </a:pPr>
              <a:r>
                <a:rPr lang="zh-TW" alt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刪除無記名股票。</a:t>
              </a:r>
              <a:endPara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ts val="3400"/>
                </a:lnSpc>
                <a:buFont typeface="Wingdings" panose="05000000000000000000" pitchFamily="2" charset="2"/>
                <a:buChar char="n"/>
              </a:pP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§</a:t>
              </a: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447-1(</a:t>
              </a:r>
              <a:r>
                <a:rPr lang="zh-TW" altLang="en-US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已發行者，繼續適用</a:t>
              </a:r>
              <a:r>
                <a:rPr lang="en-US" altLang="zh-TW" sz="24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 marL="361950" indent="-361950">
                <a:lnSpc>
                  <a:spcPts val="3400"/>
                </a:lnSpc>
              </a:pPr>
              <a:r>
                <a:rPr lang="en-US" altLang="zh-TW" sz="2400" dirty="0" smtClean="0">
                  <a:latin typeface="+mj-ea"/>
                  <a:ea typeface="+mj-ea"/>
                </a:rPr>
                <a:t>Ⅰ</a:t>
              </a:r>
              <a:r>
                <a:rPr lang="zh-TW" altLang="zh-TW" sz="2400" dirty="0" smtClean="0">
                  <a:latin typeface="+mj-ea"/>
                  <a:ea typeface="+mj-ea"/>
                </a:rPr>
                <a:t>公司於</a:t>
              </a:r>
              <a:r>
                <a:rPr lang="zh-TW" altLang="en-US" sz="2400" dirty="0" smtClean="0">
                  <a:latin typeface="+mj-ea"/>
                  <a:ea typeface="+mj-ea"/>
                </a:rPr>
                <a:t>本法修正</a:t>
              </a:r>
              <a:r>
                <a:rPr lang="zh-TW" altLang="zh-TW" sz="2400" dirty="0" smtClean="0">
                  <a:latin typeface="+mj-ea"/>
                  <a:ea typeface="+mj-ea"/>
                </a:rPr>
                <a:t>前</a:t>
              </a:r>
              <a:r>
                <a:rPr lang="zh-TW" altLang="zh-TW" sz="2400" dirty="0">
                  <a:latin typeface="+mj-ea"/>
                  <a:ea typeface="+mj-ea"/>
                </a:rPr>
                <a:t>已發行之無記名股票，繼續適用本</a:t>
              </a:r>
              <a:r>
                <a:rPr lang="zh-TW" altLang="zh-TW" sz="2400" dirty="0" smtClean="0">
                  <a:latin typeface="+mj-ea"/>
                  <a:ea typeface="+mj-ea"/>
                </a:rPr>
                <a:t>法</a:t>
              </a:r>
              <a:r>
                <a:rPr lang="zh-TW" altLang="en-US" sz="2400" dirty="0" smtClean="0">
                  <a:latin typeface="+mj-ea"/>
                  <a:ea typeface="+mj-ea"/>
                </a:rPr>
                <a:t>修正</a:t>
              </a:r>
              <a:r>
                <a:rPr lang="zh-TW" altLang="zh-TW" sz="2400" dirty="0" smtClean="0">
                  <a:latin typeface="+mj-ea"/>
                  <a:ea typeface="+mj-ea"/>
                </a:rPr>
                <a:t>前</a:t>
              </a:r>
              <a:r>
                <a:rPr lang="zh-TW" altLang="zh-TW" sz="2400" dirty="0">
                  <a:latin typeface="+mj-ea"/>
                  <a:ea typeface="+mj-ea"/>
                </a:rPr>
                <a:t>之規定。</a:t>
              </a:r>
            </a:p>
            <a:p>
              <a:pPr marL="361950" indent="-361950"/>
              <a:r>
                <a:rPr lang="en-US" altLang="zh-TW" sz="2400" dirty="0" smtClean="0">
                  <a:latin typeface="+mj-ea"/>
                  <a:ea typeface="+mj-ea"/>
                </a:rPr>
                <a:t>Ⅱ</a:t>
              </a:r>
              <a:r>
                <a:rPr lang="zh-TW" altLang="zh-TW" sz="2400" dirty="0" smtClean="0">
                  <a:latin typeface="+mj-ea"/>
                  <a:ea typeface="+mj-ea"/>
                </a:rPr>
                <a:t>前項</a:t>
              </a:r>
              <a:r>
                <a:rPr lang="zh-TW" altLang="zh-TW" sz="2400" dirty="0">
                  <a:latin typeface="+mj-ea"/>
                  <a:ea typeface="+mj-ea"/>
                </a:rPr>
                <a:t>股票，於</a:t>
              </a:r>
              <a:r>
                <a:rPr lang="zh-TW" altLang="zh-TW" sz="2400">
                  <a:latin typeface="+mj-ea"/>
                  <a:ea typeface="+mj-ea"/>
                </a:rPr>
                <a:t>持有</a:t>
              </a:r>
              <a:r>
                <a:rPr lang="zh-TW" altLang="zh-TW" sz="2400" smtClean="0">
                  <a:latin typeface="+mj-ea"/>
                  <a:ea typeface="+mj-ea"/>
                </a:rPr>
                <a:t>人行使</a:t>
              </a:r>
              <a:r>
                <a:rPr lang="zh-TW" altLang="zh-TW" sz="2400" dirty="0">
                  <a:latin typeface="+mj-ea"/>
                  <a:ea typeface="+mj-ea"/>
                </a:rPr>
                <a:t>股東權時，公司應將其變更為記名式。 </a:t>
              </a:r>
              <a:endParaRPr lang="zh-TW" altLang="en-US" sz="2400" dirty="0">
                <a:latin typeface="+mj-ea"/>
                <a:ea typeface="+mj-ea"/>
              </a:endParaRPr>
            </a:p>
          </p:txBody>
        </p:sp>
      </p:grpSp>
      <p:sp>
        <p:nvSpPr>
          <p:cNvPr id="9" name="Freeform 94"/>
          <p:cNvSpPr>
            <a:spLocks noEditPoints="1"/>
          </p:cNvSpPr>
          <p:nvPr/>
        </p:nvSpPr>
        <p:spPr bwMode="auto">
          <a:xfrm>
            <a:off x="650503" y="1109045"/>
            <a:ext cx="429543" cy="529978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  <p:sp>
        <p:nvSpPr>
          <p:cNvPr id="10" name="Freeform 94"/>
          <p:cNvSpPr>
            <a:spLocks noEditPoints="1"/>
          </p:cNvSpPr>
          <p:nvPr/>
        </p:nvSpPr>
        <p:spPr bwMode="auto">
          <a:xfrm>
            <a:off x="650502" y="3422833"/>
            <a:ext cx="429543" cy="529978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50503" y="6419757"/>
            <a:ext cx="11377705" cy="89768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indent="-1077913">
              <a:lnSpc>
                <a:spcPts val="3400"/>
              </a:lnSpc>
            </a:pPr>
            <a:r>
              <a:rPr lang="zh-TW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修法</a:t>
            </a:r>
            <a:r>
              <a:rPr lang="zh-TW" alt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效益</a:t>
            </a:r>
            <a:endParaRPr lang="en-US" altLang="zh-TW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446088"/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避免</a:t>
            </a:r>
            <a:r>
              <a:rPr lang="zh-TW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無記名股票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成為洗錢工具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Freeform 94"/>
          <p:cNvSpPr>
            <a:spLocks noEditPoints="1"/>
          </p:cNvSpPr>
          <p:nvPr/>
        </p:nvSpPr>
        <p:spPr bwMode="auto">
          <a:xfrm>
            <a:off x="634870" y="6338620"/>
            <a:ext cx="429543" cy="529978"/>
          </a:xfrm>
          <a:custGeom>
            <a:avLst/>
            <a:gdLst/>
            <a:ahLst/>
            <a:cxnLst>
              <a:cxn ang="0">
                <a:pos x="224" y="0"/>
              </a:cxn>
              <a:cxn ang="0">
                <a:pos x="180" y="4"/>
              </a:cxn>
              <a:cxn ang="0">
                <a:pos x="138" y="18"/>
              </a:cxn>
              <a:cxn ang="0">
                <a:pos x="100" y="38"/>
              </a:cxn>
              <a:cxn ang="0">
                <a:pos x="66" y="66"/>
              </a:cxn>
              <a:cxn ang="0">
                <a:pos x="38" y="98"/>
              </a:cxn>
              <a:cxn ang="0">
                <a:pos x="18" y="136"/>
              </a:cxn>
              <a:cxn ang="0">
                <a:pos x="6" y="178"/>
              </a:cxn>
              <a:cxn ang="0">
                <a:pos x="0" y="224"/>
              </a:cxn>
              <a:cxn ang="0">
                <a:pos x="2" y="246"/>
              </a:cxn>
              <a:cxn ang="0">
                <a:pos x="10" y="290"/>
              </a:cxn>
              <a:cxn ang="0">
                <a:pos x="28" y="330"/>
              </a:cxn>
              <a:cxn ang="0">
                <a:pos x="52" y="366"/>
              </a:cxn>
              <a:cxn ang="0">
                <a:pos x="82" y="396"/>
              </a:cxn>
              <a:cxn ang="0">
                <a:pos x="118" y="420"/>
              </a:cxn>
              <a:cxn ang="0">
                <a:pos x="158" y="438"/>
              </a:cxn>
              <a:cxn ang="0">
                <a:pos x="202" y="446"/>
              </a:cxn>
              <a:cxn ang="0">
                <a:pos x="224" y="448"/>
              </a:cxn>
              <a:cxn ang="0">
                <a:pos x="270" y="444"/>
              </a:cxn>
              <a:cxn ang="0">
                <a:pos x="312" y="430"/>
              </a:cxn>
              <a:cxn ang="0">
                <a:pos x="350" y="410"/>
              </a:cxn>
              <a:cxn ang="0">
                <a:pos x="382" y="382"/>
              </a:cxn>
              <a:cxn ang="0">
                <a:pos x="410" y="350"/>
              </a:cxn>
              <a:cxn ang="0">
                <a:pos x="430" y="312"/>
              </a:cxn>
              <a:cxn ang="0">
                <a:pos x="444" y="270"/>
              </a:cxn>
              <a:cxn ang="0">
                <a:pos x="448" y="224"/>
              </a:cxn>
              <a:cxn ang="0">
                <a:pos x="448" y="202"/>
              </a:cxn>
              <a:cxn ang="0">
                <a:pos x="438" y="158"/>
              </a:cxn>
              <a:cxn ang="0">
                <a:pos x="422" y="118"/>
              </a:cxn>
              <a:cxn ang="0">
                <a:pos x="398" y="82"/>
              </a:cxn>
              <a:cxn ang="0">
                <a:pos x="366" y="52"/>
              </a:cxn>
              <a:cxn ang="0">
                <a:pos x="332" y="28"/>
              </a:cxn>
              <a:cxn ang="0">
                <a:pos x="292" y="10"/>
              </a:cxn>
              <a:cxn ang="0">
                <a:pos x="248" y="2"/>
              </a:cxn>
              <a:cxn ang="0">
                <a:pos x="224" y="0"/>
              </a:cxn>
              <a:cxn ang="0">
                <a:pos x="86" y="224"/>
              </a:cxn>
              <a:cxn ang="0">
                <a:pos x="190" y="248"/>
              </a:cxn>
              <a:cxn ang="0">
                <a:pos x="364" y="154"/>
              </a:cxn>
            </a:cxnLst>
            <a:rect l="0" t="0" r="r" b="b"/>
            <a:pathLst>
              <a:path w="448" h="448">
                <a:moveTo>
                  <a:pt x="224" y="0"/>
                </a:moveTo>
                <a:lnTo>
                  <a:pt x="224" y="0"/>
                </a:lnTo>
                <a:lnTo>
                  <a:pt x="202" y="2"/>
                </a:lnTo>
                <a:lnTo>
                  <a:pt x="180" y="4"/>
                </a:lnTo>
                <a:lnTo>
                  <a:pt x="158" y="10"/>
                </a:lnTo>
                <a:lnTo>
                  <a:pt x="138" y="18"/>
                </a:lnTo>
                <a:lnTo>
                  <a:pt x="118" y="28"/>
                </a:lnTo>
                <a:lnTo>
                  <a:pt x="100" y="38"/>
                </a:lnTo>
                <a:lnTo>
                  <a:pt x="82" y="52"/>
                </a:lnTo>
                <a:lnTo>
                  <a:pt x="66" y="66"/>
                </a:lnTo>
                <a:lnTo>
                  <a:pt x="52" y="82"/>
                </a:lnTo>
                <a:lnTo>
                  <a:pt x="38" y="98"/>
                </a:lnTo>
                <a:lnTo>
                  <a:pt x="28" y="118"/>
                </a:lnTo>
                <a:lnTo>
                  <a:pt x="18" y="136"/>
                </a:lnTo>
                <a:lnTo>
                  <a:pt x="10" y="158"/>
                </a:lnTo>
                <a:lnTo>
                  <a:pt x="6" y="178"/>
                </a:lnTo>
                <a:lnTo>
                  <a:pt x="2" y="202"/>
                </a:lnTo>
                <a:lnTo>
                  <a:pt x="0" y="224"/>
                </a:lnTo>
                <a:lnTo>
                  <a:pt x="0" y="224"/>
                </a:lnTo>
                <a:lnTo>
                  <a:pt x="2" y="246"/>
                </a:lnTo>
                <a:lnTo>
                  <a:pt x="6" y="270"/>
                </a:lnTo>
                <a:lnTo>
                  <a:pt x="10" y="290"/>
                </a:lnTo>
                <a:lnTo>
                  <a:pt x="18" y="312"/>
                </a:lnTo>
                <a:lnTo>
                  <a:pt x="28" y="330"/>
                </a:lnTo>
                <a:lnTo>
                  <a:pt x="38" y="350"/>
                </a:lnTo>
                <a:lnTo>
                  <a:pt x="52" y="366"/>
                </a:lnTo>
                <a:lnTo>
                  <a:pt x="66" y="382"/>
                </a:lnTo>
                <a:lnTo>
                  <a:pt x="82" y="396"/>
                </a:lnTo>
                <a:lnTo>
                  <a:pt x="100" y="410"/>
                </a:lnTo>
                <a:lnTo>
                  <a:pt x="118" y="420"/>
                </a:lnTo>
                <a:lnTo>
                  <a:pt x="138" y="430"/>
                </a:lnTo>
                <a:lnTo>
                  <a:pt x="158" y="438"/>
                </a:lnTo>
                <a:lnTo>
                  <a:pt x="180" y="444"/>
                </a:lnTo>
                <a:lnTo>
                  <a:pt x="202" y="446"/>
                </a:lnTo>
                <a:lnTo>
                  <a:pt x="224" y="448"/>
                </a:lnTo>
                <a:lnTo>
                  <a:pt x="224" y="448"/>
                </a:lnTo>
                <a:lnTo>
                  <a:pt x="248" y="446"/>
                </a:lnTo>
                <a:lnTo>
                  <a:pt x="270" y="444"/>
                </a:lnTo>
                <a:lnTo>
                  <a:pt x="292" y="438"/>
                </a:lnTo>
                <a:lnTo>
                  <a:pt x="312" y="430"/>
                </a:lnTo>
                <a:lnTo>
                  <a:pt x="332" y="420"/>
                </a:lnTo>
                <a:lnTo>
                  <a:pt x="350" y="410"/>
                </a:lnTo>
                <a:lnTo>
                  <a:pt x="366" y="396"/>
                </a:lnTo>
                <a:lnTo>
                  <a:pt x="382" y="382"/>
                </a:lnTo>
                <a:lnTo>
                  <a:pt x="398" y="366"/>
                </a:lnTo>
                <a:lnTo>
                  <a:pt x="410" y="350"/>
                </a:lnTo>
                <a:lnTo>
                  <a:pt x="422" y="330"/>
                </a:lnTo>
                <a:lnTo>
                  <a:pt x="430" y="312"/>
                </a:lnTo>
                <a:lnTo>
                  <a:pt x="438" y="290"/>
                </a:lnTo>
                <a:lnTo>
                  <a:pt x="444" y="270"/>
                </a:lnTo>
                <a:lnTo>
                  <a:pt x="448" y="246"/>
                </a:lnTo>
                <a:lnTo>
                  <a:pt x="448" y="224"/>
                </a:lnTo>
                <a:lnTo>
                  <a:pt x="448" y="224"/>
                </a:lnTo>
                <a:lnTo>
                  <a:pt x="448" y="202"/>
                </a:lnTo>
                <a:lnTo>
                  <a:pt x="444" y="178"/>
                </a:lnTo>
                <a:lnTo>
                  <a:pt x="438" y="158"/>
                </a:lnTo>
                <a:lnTo>
                  <a:pt x="430" y="136"/>
                </a:lnTo>
                <a:lnTo>
                  <a:pt x="422" y="118"/>
                </a:lnTo>
                <a:lnTo>
                  <a:pt x="410" y="98"/>
                </a:lnTo>
                <a:lnTo>
                  <a:pt x="398" y="82"/>
                </a:lnTo>
                <a:lnTo>
                  <a:pt x="382" y="66"/>
                </a:lnTo>
                <a:lnTo>
                  <a:pt x="366" y="52"/>
                </a:lnTo>
                <a:lnTo>
                  <a:pt x="350" y="38"/>
                </a:lnTo>
                <a:lnTo>
                  <a:pt x="332" y="28"/>
                </a:lnTo>
                <a:lnTo>
                  <a:pt x="312" y="18"/>
                </a:lnTo>
                <a:lnTo>
                  <a:pt x="292" y="10"/>
                </a:lnTo>
                <a:lnTo>
                  <a:pt x="270" y="4"/>
                </a:lnTo>
                <a:lnTo>
                  <a:pt x="248" y="2"/>
                </a:lnTo>
                <a:lnTo>
                  <a:pt x="224" y="0"/>
                </a:lnTo>
                <a:lnTo>
                  <a:pt x="224" y="0"/>
                </a:lnTo>
                <a:close/>
                <a:moveTo>
                  <a:pt x="190" y="328"/>
                </a:moveTo>
                <a:lnTo>
                  <a:pt x="86" y="224"/>
                </a:lnTo>
                <a:lnTo>
                  <a:pt x="126" y="184"/>
                </a:lnTo>
                <a:lnTo>
                  <a:pt x="190" y="248"/>
                </a:lnTo>
                <a:lnTo>
                  <a:pt x="324" y="114"/>
                </a:lnTo>
                <a:lnTo>
                  <a:pt x="364" y="154"/>
                </a:lnTo>
                <a:lnTo>
                  <a:pt x="190" y="328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sz="3200" u="sng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649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xmlns="" id="{18F6E9B2-1546-4D07-90C7-F0BC1A0D34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7031" y="248451"/>
            <a:ext cx="10261198" cy="583874"/>
          </a:xfrm>
        </p:spPr>
        <p:txBody>
          <a:bodyPr/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友善新創環境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企業社會責任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宣示</a:t>
            </a:r>
            <a:r>
              <a:rPr lang="en-US" altLang="zh-TW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§1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Ⅱ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xmlns="" id="{7FF06C02-E3C7-4C36-BDB0-DE3E1A81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xmlns="" id="{18E15258-45BD-47F5-9487-53E139EEAF34}"/>
              </a:ext>
            </a:extLst>
          </p:cNvPr>
          <p:cNvGrpSpPr/>
          <p:nvPr/>
        </p:nvGrpSpPr>
        <p:grpSpPr>
          <a:xfrm>
            <a:off x="852535" y="1300831"/>
            <a:ext cx="9635694" cy="1169551"/>
            <a:chOff x="1365982" y="3762199"/>
            <a:chExt cx="9635694" cy="1169551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xmlns="" id="{B0D2815C-1284-4515-A5C0-88FEC9782E43}"/>
                </a:ext>
              </a:extLst>
            </p:cNvPr>
            <p:cNvSpPr/>
            <p:nvPr/>
          </p:nvSpPr>
          <p:spPr>
            <a:xfrm>
              <a:off x="1851633" y="3762199"/>
              <a:ext cx="9150043" cy="1169551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>
                <a:lnSpc>
                  <a:spcPts val="4200"/>
                </a:lnSpc>
              </a:pPr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公司以</a:t>
              </a:r>
              <a:r>
                <a:rPr lang="zh-TW" altLang="en-US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營利</a:t>
              </a:r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為目的成立之法人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" name="Freeform 94">
              <a:extLst>
                <a:ext uri="{FF2B5EF4-FFF2-40B4-BE49-F238E27FC236}">
                  <a16:creationId xmlns:a16="http://schemas.microsoft.com/office/drawing/2014/main" xmlns="" id="{524F73C1-79E2-41E7-8692-A9940A22DF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65982" y="3862543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xmlns="" id="{3DBD5B08-A662-4C12-B536-F3A7838BFC19}"/>
              </a:ext>
            </a:extLst>
          </p:cNvPr>
          <p:cNvGrpSpPr/>
          <p:nvPr/>
        </p:nvGrpSpPr>
        <p:grpSpPr>
          <a:xfrm>
            <a:off x="852535" y="2898658"/>
            <a:ext cx="9708598" cy="1815882"/>
            <a:chOff x="1355348" y="3193944"/>
            <a:chExt cx="9708598" cy="1646988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xmlns="" id="{70AB31FF-2C67-411A-91A1-8E893170D829}"/>
                </a:ext>
              </a:extLst>
            </p:cNvPr>
            <p:cNvSpPr/>
            <p:nvPr/>
          </p:nvSpPr>
          <p:spPr>
            <a:xfrm>
              <a:off x="1851633" y="3193944"/>
              <a:ext cx="9212313" cy="1646988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0" lvl="1"/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除營利外，公司亦可採行增進公共利益之行為</a:t>
              </a:r>
              <a:r>
                <a:rPr lang="zh-TW" altLang="en-US" sz="3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，以</a:t>
              </a: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善</a:t>
              </a:r>
              <a:r>
                <a:rPr lang="zh-TW" alt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盡</a:t>
              </a:r>
              <a:r>
                <a:rPr lang="zh-TW" altLang="en-US" sz="3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社會責任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Freeform 94">
              <a:extLst>
                <a:ext uri="{FF2B5EF4-FFF2-40B4-BE49-F238E27FC236}">
                  <a16:creationId xmlns:a16="http://schemas.microsoft.com/office/drawing/2014/main" xmlns="" id="{2F8CD9B7-279E-467E-984A-C439B8065F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5348" y="3369168"/>
              <a:ext cx="429543" cy="480686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xmlns="" id="{9C885987-3E25-4FBF-BB73-739F022B4E09}"/>
              </a:ext>
            </a:extLst>
          </p:cNvPr>
          <p:cNvGrpSpPr/>
          <p:nvPr/>
        </p:nvGrpSpPr>
        <p:grpSpPr>
          <a:xfrm>
            <a:off x="852535" y="5045333"/>
            <a:ext cx="9635694" cy="1708160"/>
            <a:chOff x="1365982" y="3762199"/>
            <a:chExt cx="9635694" cy="1708160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xmlns="" id="{90F36D30-B0EC-4BA3-92CD-0CA5499B38E3}"/>
                </a:ext>
              </a:extLst>
            </p:cNvPr>
            <p:cNvSpPr/>
            <p:nvPr/>
          </p:nvSpPr>
          <p:spPr>
            <a:xfrm>
              <a:off x="1851633" y="3762199"/>
              <a:ext cx="9150043" cy="1708160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zh-TW" altLang="en-US" sz="3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>
                <a:lnSpc>
                  <a:spcPts val="4200"/>
                </a:lnSpc>
              </a:pPr>
              <a:r>
                <a:rPr lang="zh-TW" altLang="en-US" sz="3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鑒於推動公司社會責任已為國際潮流及趨勢，導入公司應善盡社會責任之</a:t>
              </a:r>
              <a:r>
                <a:rPr lang="zh-TW" altLang="en-US" sz="3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理念</a:t>
              </a:r>
              <a:endParaRPr lang="en-US" altLang="zh-TW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5" name="Freeform 94">
              <a:extLst>
                <a:ext uri="{FF2B5EF4-FFF2-40B4-BE49-F238E27FC236}">
                  <a16:creationId xmlns:a16="http://schemas.microsoft.com/office/drawing/2014/main" xmlns="" id="{E6CD5A0D-6B11-496F-8DDE-C62207AC8A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65982" y="3862543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3200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825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166375" y="213727"/>
            <a:ext cx="10839082" cy="583874"/>
          </a:xfrm>
        </p:spPr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友善新創環境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增加無面額股制度</a:t>
            </a:r>
            <a:r>
              <a:rPr lang="en-US" altLang="zh-TW" sz="3200" dirty="0" smtClean="0">
                <a:latin typeface="+mj-ea"/>
                <a:ea typeface="+mj-ea"/>
              </a:rPr>
              <a:t>§140</a:t>
            </a:r>
            <a:r>
              <a:rPr lang="zh-TW" altLang="en-US" sz="3200" dirty="0" smtClean="0">
                <a:latin typeface="+mj-ea"/>
                <a:ea typeface="+mj-ea"/>
              </a:rPr>
              <a:t>、</a:t>
            </a:r>
            <a:r>
              <a:rPr lang="en-US" altLang="zh-TW" sz="3200" dirty="0" smtClean="0">
                <a:latin typeface="+mj-ea"/>
                <a:ea typeface="+mj-ea"/>
              </a:rPr>
              <a:t>§156</a:t>
            </a:r>
            <a:r>
              <a:rPr lang="zh-TW" altLang="en-US" sz="3200" dirty="0">
                <a:latin typeface="+mj-ea"/>
              </a:rPr>
              <a:t>、</a:t>
            </a:r>
            <a:r>
              <a:rPr lang="en-US" altLang="zh-TW" sz="3200" dirty="0">
                <a:latin typeface="+mj-ea"/>
              </a:rPr>
              <a:t>§</a:t>
            </a:r>
            <a:r>
              <a:rPr lang="en-US" altLang="zh-TW" sz="3200" dirty="0" smtClean="0">
                <a:latin typeface="+mj-ea"/>
              </a:rPr>
              <a:t>156</a:t>
            </a:r>
            <a:r>
              <a:rPr lang="en-US" altLang="zh-TW" sz="3200" dirty="0" smtClean="0">
                <a:latin typeface="+mj-ea"/>
                <a:ea typeface="+mj-ea"/>
              </a:rPr>
              <a:t>-1</a:t>
            </a:r>
            <a:endParaRPr lang="zh-TW" altLang="en-US" sz="3200" dirty="0">
              <a:latin typeface="+mj-ea"/>
            </a:endParaRPr>
          </a:p>
        </p:txBody>
      </p: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6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/>
              <a:t>8</a:t>
            </a:fld>
            <a:endParaRPr 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07709" y="2875182"/>
            <a:ext cx="813074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擇一</a:t>
            </a:r>
            <a:endParaRPr lang="en-US" altLang="zh-TW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  <a:p>
            <a:r>
              <a:rPr lang="zh-TW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rPr>
              <a:t>採行</a:t>
            </a:r>
            <a:endParaRPr lang="en-US" altLang="zh-TW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3504718837"/>
              </p:ext>
            </p:extLst>
          </p:nvPr>
        </p:nvGraphicFramePr>
        <p:xfrm>
          <a:off x="2056979" y="2152800"/>
          <a:ext cx="5620495" cy="2190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矩形 12"/>
          <p:cNvSpPr/>
          <p:nvPr/>
        </p:nvSpPr>
        <p:spPr>
          <a:xfrm>
            <a:off x="945412" y="7044383"/>
            <a:ext cx="5878532" cy="47077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TW" sz="2400" dirty="0">
                <a:latin typeface="+mj-ea"/>
                <a:ea typeface="+mj-ea"/>
              </a:rPr>
              <a:t> </a:t>
            </a:r>
            <a:r>
              <a:rPr lang="en-US" altLang="zh-TW" sz="2400" dirty="0" smtClean="0">
                <a:latin typeface="+mj-ea"/>
                <a:ea typeface="+mj-ea"/>
              </a:rPr>
              <a:t> </a:t>
            </a:r>
            <a:r>
              <a:rPr lang="zh-TW" altLang="en-US" sz="2400" dirty="0" smtClean="0">
                <a:latin typeface="+mj-ea"/>
                <a:ea typeface="+mj-ea"/>
              </a:rPr>
              <a:t>備註：</a:t>
            </a:r>
            <a:r>
              <a:rPr lang="zh-TW" altLang="en-US" sz="2400" b="1" dirty="0" smtClean="0">
                <a:latin typeface="+mj-ea"/>
                <a:ea typeface="+mj-ea"/>
              </a:rPr>
              <a:t>無面額</a:t>
            </a:r>
            <a:r>
              <a:rPr lang="zh-TW" altLang="en-US" sz="2400" b="1" dirty="0">
                <a:latin typeface="+mj-ea"/>
                <a:ea typeface="+mj-ea"/>
              </a:rPr>
              <a:t>股：</a:t>
            </a:r>
            <a:r>
              <a:rPr lang="zh-TW" altLang="en-US" sz="2400" dirty="0">
                <a:latin typeface="+mj-ea"/>
                <a:ea typeface="+mj-ea"/>
              </a:rPr>
              <a:t>股票上不載明每股</a:t>
            </a:r>
            <a:r>
              <a:rPr lang="zh-TW" altLang="en-US" sz="2400" dirty="0" smtClean="0">
                <a:latin typeface="+mj-ea"/>
                <a:ea typeface="+mj-ea"/>
              </a:rPr>
              <a:t>金額</a:t>
            </a:r>
            <a:endParaRPr lang="en-US" altLang="zh-TW" sz="2400" dirty="0" smtClean="0">
              <a:latin typeface="+mj-ea"/>
              <a:ea typeface="+mj-ea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487245" y="1046480"/>
            <a:ext cx="10221396" cy="1908585"/>
            <a:chOff x="1355345" y="1327509"/>
            <a:chExt cx="10439877" cy="2075320"/>
          </a:xfrm>
        </p:grpSpPr>
        <p:sp>
          <p:nvSpPr>
            <p:cNvPr id="5" name="矩形 4"/>
            <p:cNvSpPr/>
            <p:nvPr/>
          </p:nvSpPr>
          <p:spPr>
            <a:xfrm>
              <a:off x="1957574" y="1327509"/>
              <a:ext cx="9337004" cy="1405590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/>
              <a:r>
                <a:rPr lang="zh-TW" alt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endPara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lvl="0">
                <a:lnSpc>
                  <a:spcPct val="150000"/>
                </a:lnSpc>
              </a:pPr>
              <a:r>
                <a:rPr lang="zh-TW" altLang="en-US" sz="24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僅有面額</a:t>
              </a:r>
              <a:r>
                <a:rPr lang="zh-TW" altLang="en-US" sz="2400" b="1" dirty="0">
                  <a:solidFill>
                    <a:srgbClr val="FF0000"/>
                  </a:solidFill>
                  <a:latin typeface="+mj-ea"/>
                  <a:ea typeface="+mj-ea"/>
                </a:rPr>
                <a:t>股</a:t>
              </a:r>
              <a:r>
                <a:rPr lang="zh-TW" altLang="en-US" sz="2400" dirty="0">
                  <a:latin typeface="+mj-ea"/>
                  <a:ea typeface="+mj-ea"/>
                </a:rPr>
                <a:t>：股票上載明每股</a:t>
              </a:r>
              <a:r>
                <a:rPr lang="zh-TW" altLang="en-US" sz="2400" dirty="0" smtClean="0">
                  <a:latin typeface="+mj-ea"/>
                  <a:ea typeface="+mj-ea"/>
                </a:rPr>
                <a:t>金額</a:t>
              </a:r>
              <a:r>
                <a:rPr lang="en-US" altLang="zh-TW" sz="2400" dirty="0" smtClean="0">
                  <a:latin typeface="+mj-ea"/>
                  <a:ea typeface="+mj-ea"/>
                </a:rPr>
                <a:t>(</a:t>
              </a:r>
              <a:r>
                <a:rPr lang="zh-TW" altLang="en-US" sz="2400" dirty="0" smtClean="0">
                  <a:latin typeface="+mj-ea"/>
                  <a:ea typeface="+mj-ea"/>
                </a:rPr>
                <a:t>例如每股</a:t>
              </a:r>
              <a:r>
                <a:rPr lang="en-US" altLang="zh-TW" sz="2400" dirty="0" smtClean="0">
                  <a:latin typeface="+mj-ea"/>
                  <a:ea typeface="+mj-ea"/>
                </a:rPr>
                <a:t>10</a:t>
              </a:r>
              <a:r>
                <a:rPr lang="zh-TW" altLang="en-US" sz="2400" dirty="0" smtClean="0">
                  <a:latin typeface="+mj-ea"/>
                  <a:ea typeface="+mj-ea"/>
                </a:rPr>
                <a:t>元</a:t>
              </a:r>
              <a:r>
                <a:rPr lang="en-US" altLang="zh-TW" sz="2400" dirty="0" smtClean="0">
                  <a:latin typeface="+mj-ea"/>
                  <a:ea typeface="+mj-ea"/>
                </a:rPr>
                <a:t>)</a:t>
              </a:r>
              <a:endParaRPr lang="en-US" altLang="zh-TW" dirty="0" smtClean="0">
                <a:latin typeface="+mj-ea"/>
                <a:ea typeface="+mj-ea"/>
              </a:endParaRPr>
            </a:p>
            <a:p>
              <a:pPr lvl="0"/>
              <a:endParaRPr lang="zh-TW" altLang="en-US" dirty="0">
                <a:latin typeface="+mj-ea"/>
                <a:ea typeface="+mj-ea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957574" y="2744656"/>
              <a:ext cx="9837648" cy="65817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4000"/>
                </a:lnSpc>
              </a:pPr>
              <a:r>
                <a:rPr lang="zh-TW" alt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endPara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9" name="Freeform 94"/>
            <p:cNvSpPr>
              <a:spLocks noEditPoints="1"/>
            </p:cNvSpPr>
            <p:nvPr/>
          </p:nvSpPr>
          <p:spPr bwMode="auto">
            <a:xfrm>
              <a:off x="1355346" y="2768103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 u="sng">
                <a:latin typeface="+mj-ea"/>
                <a:ea typeface="+mj-ea"/>
              </a:endParaRPr>
            </a:p>
          </p:txBody>
        </p:sp>
        <p:sp>
          <p:nvSpPr>
            <p:cNvPr id="15" name="Freeform 94"/>
            <p:cNvSpPr>
              <a:spLocks noEditPoints="1"/>
            </p:cNvSpPr>
            <p:nvPr/>
          </p:nvSpPr>
          <p:spPr bwMode="auto">
            <a:xfrm>
              <a:off x="1355345" y="1327509"/>
              <a:ext cx="441025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600" u="sng">
                <a:latin typeface="+mj-ea"/>
                <a:ea typeface="+mj-ea"/>
              </a:endParaRPr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487245" y="4150810"/>
            <a:ext cx="10831416" cy="1938992"/>
            <a:chOff x="1355350" y="1115533"/>
            <a:chExt cx="10154728" cy="2057028"/>
          </a:xfrm>
        </p:grpSpPr>
        <p:sp>
          <p:nvSpPr>
            <p:cNvPr id="18" name="Freeform 94"/>
            <p:cNvSpPr>
              <a:spLocks noEditPoints="1"/>
            </p:cNvSpPr>
            <p:nvPr/>
          </p:nvSpPr>
          <p:spPr bwMode="auto">
            <a:xfrm>
              <a:off x="1355350" y="1148175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 u="sng">
                <a:latin typeface="+mj-ea"/>
                <a:ea typeface="+mj-ea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002646" y="1115533"/>
              <a:ext cx="9507432" cy="2057028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1077913" indent="-1077913"/>
              <a:r>
                <a:rPr lang="zh-TW" alt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</a:t>
              </a:r>
              <a:endParaRPr lang="en-US" altLang="zh-TW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514350" indent="-514350">
                <a:buAutoNum type="arabicPeriod"/>
              </a:pPr>
              <a:r>
                <a:rPr lang="zh-TW" altLang="en-US" sz="24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無面額股發行</a:t>
              </a:r>
              <a:r>
                <a:rPr lang="zh-TW" altLang="en-US" sz="2400" b="1" dirty="0">
                  <a:solidFill>
                    <a:srgbClr val="FF0000"/>
                  </a:solidFill>
                  <a:latin typeface="+mj-ea"/>
                  <a:ea typeface="+mj-ea"/>
                </a:rPr>
                <a:t>價格不被面額綁住</a:t>
              </a:r>
              <a:r>
                <a:rPr lang="en-US" altLang="zh-TW" sz="2400" dirty="0" smtClean="0">
                  <a:latin typeface="+mj-ea"/>
                  <a:ea typeface="+mj-ea"/>
                </a:rPr>
                <a:t>-</a:t>
              </a:r>
              <a:r>
                <a:rPr lang="zh-TW" altLang="en-US" sz="2400" dirty="0" smtClean="0">
                  <a:latin typeface="+mj-ea"/>
                  <a:ea typeface="+mj-ea"/>
                </a:rPr>
                <a:t>每次發行價格可自由決定，不被面額綁住，真實反映公司價值，避免面額跟市價落差太大</a:t>
              </a:r>
              <a:endParaRPr lang="en-US" altLang="zh-TW" sz="2400" dirty="0" smtClean="0">
                <a:latin typeface="+mj-ea"/>
                <a:ea typeface="+mj-ea"/>
              </a:endParaRPr>
            </a:p>
            <a:p>
              <a:pPr marL="514350" indent="-514350">
                <a:buAutoNum type="arabicPeriod"/>
              </a:pPr>
              <a:r>
                <a:rPr lang="zh-TW" altLang="en-US" sz="2400" b="1" dirty="0">
                  <a:solidFill>
                    <a:srgbClr val="FF0000"/>
                  </a:solidFill>
                  <a:latin typeface="+mj-ea"/>
                  <a:ea typeface="+mj-ea"/>
                </a:rPr>
                <a:t>可低出資高持股</a:t>
              </a:r>
              <a:r>
                <a:rPr lang="en-US" altLang="zh-TW" sz="2400" dirty="0" smtClean="0">
                  <a:latin typeface="+mj-ea"/>
                  <a:ea typeface="+mj-ea"/>
                </a:rPr>
                <a:t>-</a:t>
              </a:r>
              <a:r>
                <a:rPr lang="zh-TW" altLang="en-US" sz="2400" dirty="0" smtClean="0">
                  <a:latin typeface="+mj-ea"/>
                  <a:ea typeface="+mj-ea"/>
                </a:rPr>
                <a:t>新創事業可以用極低價格發行股票，吸引投資人及早進入，提高未來獲利期待</a:t>
              </a:r>
              <a:endParaRPr lang="en-US" altLang="zh-TW" sz="2400" dirty="0" smtClean="0">
                <a:latin typeface="+mj-ea"/>
                <a:ea typeface="+mj-ea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5798056" y="3966145"/>
            <a:ext cx="1001256" cy="36933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+mj-ea"/>
                <a:ea typeface="+mj-ea"/>
              </a:rPr>
              <a:t>新增</a:t>
            </a:r>
            <a:r>
              <a:rPr lang="en-US" altLang="zh-TW" b="1" dirty="0" smtClean="0">
                <a:solidFill>
                  <a:srgbClr val="FF0000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2" name="矩形 1"/>
          <p:cNvSpPr/>
          <p:nvPr/>
        </p:nvSpPr>
        <p:spPr>
          <a:xfrm>
            <a:off x="7863717" y="2690515"/>
            <a:ext cx="3502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除公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，非公發公司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單向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轉為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無面額股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487245" y="6089802"/>
            <a:ext cx="10831416" cy="913070"/>
            <a:chOff x="1355350" y="1115533"/>
            <a:chExt cx="10154728" cy="968653"/>
          </a:xfrm>
        </p:grpSpPr>
        <p:sp>
          <p:nvSpPr>
            <p:cNvPr id="22" name="Freeform 94"/>
            <p:cNvSpPr>
              <a:spLocks noEditPoints="1"/>
            </p:cNvSpPr>
            <p:nvPr/>
          </p:nvSpPr>
          <p:spPr bwMode="auto">
            <a:xfrm>
              <a:off x="1355350" y="1148175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1400" u="sng">
                <a:latin typeface="+mj-ea"/>
                <a:ea typeface="+mj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2002646" y="1115533"/>
              <a:ext cx="9507432" cy="968653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ts val="3200"/>
                </a:lnSpc>
                <a:buAutoNum type="arabicPeriod"/>
              </a:pPr>
              <a:r>
                <a:rPr lang="zh-TW" altLang="en-US" sz="2400" dirty="0" smtClean="0">
                  <a:latin typeface="+mj-ea"/>
                  <a:ea typeface="+mj-ea"/>
                </a:rPr>
                <a:t>目前公</a:t>
              </a:r>
              <a:r>
                <a:rPr lang="zh-TW" altLang="en-US" sz="2400" dirty="0">
                  <a:latin typeface="+mj-ea"/>
                  <a:ea typeface="+mj-ea"/>
                </a:rPr>
                <a:t>發公司仍</a:t>
              </a:r>
              <a:r>
                <a:rPr lang="zh-TW" altLang="en-US" sz="2400" dirty="0" smtClean="0">
                  <a:latin typeface="+mj-ea"/>
                  <a:ea typeface="+mj-ea"/>
                </a:rPr>
                <a:t>採面額</a:t>
              </a:r>
              <a:r>
                <a:rPr lang="zh-TW" altLang="en-US" sz="2400" dirty="0">
                  <a:latin typeface="+mj-ea"/>
                  <a:ea typeface="+mj-ea"/>
                </a:rPr>
                <a:t>股</a:t>
              </a:r>
              <a:endParaRPr lang="en-US" altLang="zh-TW" sz="2400" dirty="0">
                <a:latin typeface="+mj-ea"/>
                <a:ea typeface="+mj-ea"/>
              </a:endParaRPr>
            </a:p>
            <a:p>
              <a:pPr marL="457200" indent="-457200">
                <a:lnSpc>
                  <a:spcPts val="3200"/>
                </a:lnSpc>
                <a:buAutoNum type="arabicPeriod"/>
              </a:pPr>
              <a:r>
                <a:rPr lang="zh-TW" altLang="en-US" sz="2400" dirty="0" smtClean="0">
                  <a:latin typeface="+mj-ea"/>
                  <a:ea typeface="+mj-ea"/>
                </a:rPr>
                <a:t>未來非公發公司採</a:t>
              </a:r>
              <a:r>
                <a:rPr lang="zh-TW" altLang="en-US" sz="2400" dirty="0">
                  <a:latin typeface="+mj-ea"/>
                  <a:ea typeface="+mj-ea"/>
                </a:rPr>
                <a:t>無面額股者</a:t>
              </a:r>
              <a:r>
                <a:rPr lang="zh-TW" altLang="en-US" sz="2400" dirty="0" smtClean="0">
                  <a:latin typeface="+mj-ea"/>
                  <a:ea typeface="+mj-ea"/>
                </a:rPr>
                <a:t>，倘將來</a:t>
              </a:r>
              <a:r>
                <a:rPr lang="zh-TW" altLang="en-US" sz="2400" dirty="0">
                  <a:latin typeface="+mj-ea"/>
                  <a:ea typeface="+mj-ea"/>
                </a:rPr>
                <a:t>欲</a:t>
              </a:r>
              <a:r>
                <a:rPr lang="zh-TW" altLang="en-US" sz="2400" dirty="0" smtClean="0">
                  <a:latin typeface="+mj-ea"/>
                  <a:ea typeface="+mj-ea"/>
                </a:rPr>
                <a:t>公開發行，</a:t>
              </a:r>
              <a:r>
                <a:rPr lang="zh-TW" altLang="en-US" sz="2400" dirty="0">
                  <a:latin typeface="+mj-ea"/>
                  <a:ea typeface="+mj-ea"/>
                </a:rPr>
                <a:t>可不必轉為面額股</a:t>
              </a:r>
              <a:endParaRPr lang="en-US" altLang="zh-TW" sz="2400" dirty="0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858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>
          <a:xfrm>
            <a:off x="132744" y="210797"/>
            <a:ext cx="10261198" cy="583874"/>
          </a:xfrm>
        </p:spPr>
        <p:txBody>
          <a:bodyPr/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友善新創環境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dirty="0" smtClean="0">
                <a:latin typeface="+mj-ea"/>
                <a:ea typeface="+mj-ea"/>
              </a:rPr>
              <a:t>特別股種類多元化</a:t>
            </a:r>
            <a:r>
              <a:rPr lang="en-US" altLang="zh-TW" sz="3200" dirty="0" smtClean="0">
                <a:latin typeface="+mj-ea"/>
                <a:ea typeface="+mj-ea"/>
              </a:rPr>
              <a:t>§157</a:t>
            </a:r>
            <a:r>
              <a:rPr lang="zh-TW" altLang="en-US" sz="3200" dirty="0" smtClean="0">
                <a:latin typeface="標楷體"/>
                <a:ea typeface="標楷體"/>
              </a:rPr>
              <a:t>、</a:t>
            </a:r>
            <a:r>
              <a:rPr lang="en-US" altLang="zh-TW" sz="3200" dirty="0">
                <a:latin typeface="+mj-ea"/>
              </a:rPr>
              <a:t> </a:t>
            </a:r>
            <a:r>
              <a:rPr lang="en-US" altLang="zh-TW" sz="3200" dirty="0" smtClean="0">
                <a:latin typeface="+mj-ea"/>
              </a:rPr>
              <a:t>§356-7</a:t>
            </a:r>
            <a:endParaRPr lang="zh-TW" altLang="en-US" sz="3200" dirty="0">
              <a:latin typeface="+mj-ea"/>
              <a:ea typeface="+mj-ea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898101" y="5823860"/>
            <a:ext cx="10037262" cy="1384995"/>
            <a:chOff x="1355350" y="1101280"/>
            <a:chExt cx="10037262" cy="1384995"/>
          </a:xfrm>
        </p:grpSpPr>
        <p:sp>
          <p:nvSpPr>
            <p:cNvPr id="8" name="Freeform 94"/>
            <p:cNvSpPr>
              <a:spLocks noEditPoints="1"/>
            </p:cNvSpPr>
            <p:nvPr/>
          </p:nvSpPr>
          <p:spPr bwMode="auto">
            <a:xfrm>
              <a:off x="1355350" y="1148175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885180" y="1101280"/>
              <a:ext cx="9507432" cy="1384995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marL="1077913" indent="-1077913"/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修法效益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361950" indent="-361950">
                <a:buFont typeface="+mj-lt"/>
                <a:buAutoNum type="arabicPeriod"/>
              </a:pP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尊重公司與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投資人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約定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，增加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多元合作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方式，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可共創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雙贏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361950" indent="-361950">
                <a:buFont typeface="+mj-lt"/>
                <a:buAutoNum type="arabicPeriod"/>
              </a:pP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符合國際潮流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，吸引更多國內、外投資人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9347200" y="7158699"/>
            <a:ext cx="2844800" cy="402567"/>
          </a:xfrm>
          <a:prstGeom prst="rect">
            <a:avLst/>
          </a:prstGeom>
        </p:spPr>
        <p:txBody>
          <a:bodyPr/>
          <a:lstStyle/>
          <a:p>
            <a:pPr algn="r"/>
            <a:fld id="{4FAB73BC-B049-4115-A692-8D63A059BFB8}" type="slidenum">
              <a:rPr lang="en-US" sz="12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pPr algn="r"/>
              <a:t>9</a:t>
            </a:fld>
            <a:endParaRPr 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898101" y="1063865"/>
            <a:ext cx="8794315" cy="1477328"/>
            <a:chOff x="1406107" y="3357846"/>
            <a:chExt cx="8794315" cy="1477328"/>
          </a:xfrm>
        </p:grpSpPr>
        <p:sp>
          <p:nvSpPr>
            <p:cNvPr id="5" name="矩形 4"/>
            <p:cNvSpPr/>
            <p:nvPr/>
          </p:nvSpPr>
          <p:spPr>
            <a:xfrm>
              <a:off x="1885181" y="3357846"/>
              <a:ext cx="8315241" cy="1477328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lvl="0">
                <a:lnSpc>
                  <a:spcPts val="36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修正前</a:t>
              </a:r>
              <a:r>
                <a:rPr lang="en-US" altLang="zh-TW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-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特別股只能有少數幾種類型：</a:t>
              </a:r>
              <a:endPara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457200" indent="-457200">
                <a:lnSpc>
                  <a:spcPts val="36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盈餘分派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之</a:t>
              </a:r>
              <a:r>
                <a:rPr lang="zh-TW" altLang="en-US" sz="28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順序、定額或定</a:t>
              </a:r>
              <a:r>
                <a:rPr lang="zh-TW" altLang="en-US" sz="28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率</a:t>
              </a:r>
              <a:endPara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457200" indent="-457200">
                <a:lnSpc>
                  <a:spcPts val="36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表決權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之順序、限制或無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表決權</a:t>
              </a:r>
              <a:endPara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9" name="Freeform 94"/>
            <p:cNvSpPr>
              <a:spLocks noEditPoints="1"/>
            </p:cNvSpPr>
            <p:nvPr/>
          </p:nvSpPr>
          <p:spPr bwMode="auto">
            <a:xfrm>
              <a:off x="1406107" y="3357846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878390" y="2961536"/>
            <a:ext cx="9947063" cy="2862324"/>
            <a:chOff x="1355348" y="1206933"/>
            <a:chExt cx="9947063" cy="2862324"/>
          </a:xfrm>
        </p:grpSpPr>
        <p:sp>
          <p:nvSpPr>
            <p:cNvPr id="17" name="矩形 16"/>
            <p:cNvSpPr/>
            <p:nvPr/>
          </p:nvSpPr>
          <p:spPr>
            <a:xfrm>
              <a:off x="1885180" y="1206935"/>
              <a:ext cx="9417231" cy="2862322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修正後</a:t>
              </a:r>
              <a:r>
                <a:rPr lang="en-US" altLang="zh-TW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-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新增特別股類型：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lnSpc>
                  <a:spcPts val="36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複數表決權</a:t>
              </a:r>
              <a:r>
                <a:rPr lang="en-US" altLang="zh-TW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-1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股有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多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個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表決權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lnSpc>
                  <a:spcPts val="36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特定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事項</a:t>
              </a: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否決權</a:t>
              </a:r>
              <a:r>
                <a:rPr lang="en-US" altLang="zh-TW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-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黃金股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lnSpc>
                  <a:spcPts val="36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限制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當選</a:t>
              </a:r>
              <a:r>
                <a:rPr lang="zh-TW" altLang="en-US" sz="28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董、監席次</a:t>
              </a:r>
              <a:r>
                <a:rPr lang="en-US" altLang="zh-TW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-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只投資不參與經營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lnSpc>
                  <a:spcPts val="3600"/>
                </a:lnSpc>
                <a:buFont typeface="Wingdings" panose="05000000000000000000" pitchFamily="2" charset="2"/>
                <a:buChar char="n"/>
              </a:pPr>
              <a:r>
                <a:rPr lang="zh-TW" altLang="en-US" sz="2800" b="1" dirty="0" smtClean="0">
                  <a:solidFill>
                    <a:srgbClr val="FF0000"/>
                  </a:solidFill>
                  <a:latin typeface="+mj-ea"/>
                  <a:ea typeface="+mj-ea"/>
                </a:rPr>
                <a:t>保障</a:t>
              </a:r>
              <a:r>
                <a:rPr lang="zh-TW" altLang="en-US" sz="2800" b="1" dirty="0">
                  <a:solidFill>
                    <a:srgbClr val="FF0000"/>
                  </a:solidFill>
                  <a:latin typeface="+mj-ea"/>
                  <a:ea typeface="+mj-ea"/>
                </a:rPr>
                <a:t>當選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董事</a:t>
              </a:r>
              <a:r>
                <a:rPr lang="zh-TW" altLang="en-US" sz="2800" dirty="0" smtClean="0">
                  <a:latin typeface="新細明體"/>
                  <a:ea typeface="新細明體"/>
                </a:rPr>
                <a:t>（閉鎖公司監察人）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席次</a:t>
              </a:r>
              <a:r>
                <a:rPr lang="en-US" altLang="zh-TW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-</a:t>
              </a: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可確保參與經營</a:t>
              </a:r>
              <a:endParaRPr lang="en-US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457200" indent="-457200">
                <a:lnSpc>
                  <a:spcPts val="3600"/>
                </a:lnSpc>
                <a:buFont typeface="Wingdings" panose="05000000000000000000" pitchFamily="2" charset="2"/>
                <a:buChar char="p"/>
              </a:pPr>
              <a:r>
                <a:rPr lang="zh-TW" alt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公發公司不適用</a:t>
              </a:r>
              <a:endPara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8" name="Freeform 94"/>
            <p:cNvSpPr>
              <a:spLocks noEditPoints="1"/>
            </p:cNvSpPr>
            <p:nvPr/>
          </p:nvSpPr>
          <p:spPr bwMode="auto">
            <a:xfrm>
              <a:off x="1355348" y="1206933"/>
              <a:ext cx="429543" cy="529979"/>
            </a:xfrm>
            <a:custGeom>
              <a:avLst/>
              <a:gdLst/>
              <a:ahLst/>
              <a:cxnLst>
                <a:cxn ang="0">
                  <a:pos x="224" y="0"/>
                </a:cxn>
                <a:cxn ang="0">
                  <a:pos x="180" y="4"/>
                </a:cxn>
                <a:cxn ang="0">
                  <a:pos x="138" y="18"/>
                </a:cxn>
                <a:cxn ang="0">
                  <a:pos x="100" y="38"/>
                </a:cxn>
                <a:cxn ang="0">
                  <a:pos x="66" y="66"/>
                </a:cxn>
                <a:cxn ang="0">
                  <a:pos x="38" y="98"/>
                </a:cxn>
                <a:cxn ang="0">
                  <a:pos x="18" y="136"/>
                </a:cxn>
                <a:cxn ang="0">
                  <a:pos x="6" y="178"/>
                </a:cxn>
                <a:cxn ang="0">
                  <a:pos x="0" y="224"/>
                </a:cxn>
                <a:cxn ang="0">
                  <a:pos x="2" y="246"/>
                </a:cxn>
                <a:cxn ang="0">
                  <a:pos x="10" y="290"/>
                </a:cxn>
                <a:cxn ang="0">
                  <a:pos x="28" y="330"/>
                </a:cxn>
                <a:cxn ang="0">
                  <a:pos x="52" y="366"/>
                </a:cxn>
                <a:cxn ang="0">
                  <a:pos x="82" y="396"/>
                </a:cxn>
                <a:cxn ang="0">
                  <a:pos x="118" y="420"/>
                </a:cxn>
                <a:cxn ang="0">
                  <a:pos x="158" y="438"/>
                </a:cxn>
                <a:cxn ang="0">
                  <a:pos x="202" y="446"/>
                </a:cxn>
                <a:cxn ang="0">
                  <a:pos x="224" y="448"/>
                </a:cxn>
                <a:cxn ang="0">
                  <a:pos x="270" y="444"/>
                </a:cxn>
                <a:cxn ang="0">
                  <a:pos x="312" y="430"/>
                </a:cxn>
                <a:cxn ang="0">
                  <a:pos x="350" y="410"/>
                </a:cxn>
                <a:cxn ang="0">
                  <a:pos x="382" y="382"/>
                </a:cxn>
                <a:cxn ang="0">
                  <a:pos x="410" y="350"/>
                </a:cxn>
                <a:cxn ang="0">
                  <a:pos x="430" y="312"/>
                </a:cxn>
                <a:cxn ang="0">
                  <a:pos x="444" y="270"/>
                </a:cxn>
                <a:cxn ang="0">
                  <a:pos x="448" y="224"/>
                </a:cxn>
                <a:cxn ang="0">
                  <a:pos x="448" y="202"/>
                </a:cxn>
                <a:cxn ang="0">
                  <a:pos x="438" y="158"/>
                </a:cxn>
                <a:cxn ang="0">
                  <a:pos x="422" y="118"/>
                </a:cxn>
                <a:cxn ang="0">
                  <a:pos x="398" y="82"/>
                </a:cxn>
                <a:cxn ang="0">
                  <a:pos x="366" y="52"/>
                </a:cxn>
                <a:cxn ang="0">
                  <a:pos x="332" y="28"/>
                </a:cxn>
                <a:cxn ang="0">
                  <a:pos x="292" y="10"/>
                </a:cxn>
                <a:cxn ang="0">
                  <a:pos x="248" y="2"/>
                </a:cxn>
                <a:cxn ang="0">
                  <a:pos x="224" y="0"/>
                </a:cxn>
                <a:cxn ang="0">
                  <a:pos x="86" y="224"/>
                </a:cxn>
                <a:cxn ang="0">
                  <a:pos x="190" y="248"/>
                </a:cxn>
                <a:cxn ang="0">
                  <a:pos x="364" y="154"/>
                </a:cxn>
              </a:cxnLst>
              <a:rect l="0" t="0" r="r" b="b"/>
              <a:pathLst>
                <a:path w="448" h="448">
                  <a:moveTo>
                    <a:pt x="224" y="0"/>
                  </a:moveTo>
                  <a:lnTo>
                    <a:pt x="224" y="0"/>
                  </a:lnTo>
                  <a:lnTo>
                    <a:pt x="202" y="2"/>
                  </a:lnTo>
                  <a:lnTo>
                    <a:pt x="180" y="4"/>
                  </a:lnTo>
                  <a:lnTo>
                    <a:pt x="158" y="10"/>
                  </a:lnTo>
                  <a:lnTo>
                    <a:pt x="138" y="18"/>
                  </a:lnTo>
                  <a:lnTo>
                    <a:pt x="118" y="28"/>
                  </a:lnTo>
                  <a:lnTo>
                    <a:pt x="100" y="38"/>
                  </a:lnTo>
                  <a:lnTo>
                    <a:pt x="82" y="52"/>
                  </a:lnTo>
                  <a:lnTo>
                    <a:pt x="66" y="66"/>
                  </a:lnTo>
                  <a:lnTo>
                    <a:pt x="52" y="82"/>
                  </a:lnTo>
                  <a:lnTo>
                    <a:pt x="38" y="98"/>
                  </a:lnTo>
                  <a:lnTo>
                    <a:pt x="28" y="118"/>
                  </a:lnTo>
                  <a:lnTo>
                    <a:pt x="18" y="136"/>
                  </a:lnTo>
                  <a:lnTo>
                    <a:pt x="10" y="158"/>
                  </a:lnTo>
                  <a:lnTo>
                    <a:pt x="6" y="178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" y="246"/>
                  </a:lnTo>
                  <a:lnTo>
                    <a:pt x="6" y="270"/>
                  </a:lnTo>
                  <a:lnTo>
                    <a:pt x="10" y="290"/>
                  </a:lnTo>
                  <a:lnTo>
                    <a:pt x="18" y="312"/>
                  </a:lnTo>
                  <a:lnTo>
                    <a:pt x="28" y="330"/>
                  </a:lnTo>
                  <a:lnTo>
                    <a:pt x="38" y="350"/>
                  </a:lnTo>
                  <a:lnTo>
                    <a:pt x="52" y="366"/>
                  </a:lnTo>
                  <a:lnTo>
                    <a:pt x="66" y="382"/>
                  </a:lnTo>
                  <a:lnTo>
                    <a:pt x="82" y="396"/>
                  </a:lnTo>
                  <a:lnTo>
                    <a:pt x="100" y="410"/>
                  </a:lnTo>
                  <a:lnTo>
                    <a:pt x="118" y="420"/>
                  </a:lnTo>
                  <a:lnTo>
                    <a:pt x="138" y="430"/>
                  </a:lnTo>
                  <a:lnTo>
                    <a:pt x="158" y="438"/>
                  </a:lnTo>
                  <a:lnTo>
                    <a:pt x="180" y="444"/>
                  </a:lnTo>
                  <a:lnTo>
                    <a:pt x="202" y="446"/>
                  </a:lnTo>
                  <a:lnTo>
                    <a:pt x="224" y="448"/>
                  </a:lnTo>
                  <a:lnTo>
                    <a:pt x="224" y="448"/>
                  </a:lnTo>
                  <a:lnTo>
                    <a:pt x="248" y="446"/>
                  </a:lnTo>
                  <a:lnTo>
                    <a:pt x="270" y="444"/>
                  </a:lnTo>
                  <a:lnTo>
                    <a:pt x="292" y="438"/>
                  </a:lnTo>
                  <a:lnTo>
                    <a:pt x="312" y="430"/>
                  </a:lnTo>
                  <a:lnTo>
                    <a:pt x="332" y="420"/>
                  </a:lnTo>
                  <a:lnTo>
                    <a:pt x="350" y="410"/>
                  </a:lnTo>
                  <a:lnTo>
                    <a:pt x="366" y="396"/>
                  </a:lnTo>
                  <a:lnTo>
                    <a:pt x="382" y="382"/>
                  </a:lnTo>
                  <a:lnTo>
                    <a:pt x="398" y="366"/>
                  </a:lnTo>
                  <a:lnTo>
                    <a:pt x="410" y="350"/>
                  </a:lnTo>
                  <a:lnTo>
                    <a:pt x="422" y="330"/>
                  </a:lnTo>
                  <a:lnTo>
                    <a:pt x="430" y="312"/>
                  </a:lnTo>
                  <a:lnTo>
                    <a:pt x="438" y="290"/>
                  </a:lnTo>
                  <a:lnTo>
                    <a:pt x="444" y="270"/>
                  </a:lnTo>
                  <a:lnTo>
                    <a:pt x="448" y="246"/>
                  </a:lnTo>
                  <a:lnTo>
                    <a:pt x="448" y="224"/>
                  </a:lnTo>
                  <a:lnTo>
                    <a:pt x="448" y="224"/>
                  </a:lnTo>
                  <a:lnTo>
                    <a:pt x="448" y="202"/>
                  </a:lnTo>
                  <a:lnTo>
                    <a:pt x="444" y="178"/>
                  </a:lnTo>
                  <a:lnTo>
                    <a:pt x="438" y="158"/>
                  </a:lnTo>
                  <a:lnTo>
                    <a:pt x="430" y="136"/>
                  </a:lnTo>
                  <a:lnTo>
                    <a:pt x="422" y="118"/>
                  </a:lnTo>
                  <a:lnTo>
                    <a:pt x="410" y="98"/>
                  </a:lnTo>
                  <a:lnTo>
                    <a:pt x="398" y="82"/>
                  </a:lnTo>
                  <a:lnTo>
                    <a:pt x="382" y="66"/>
                  </a:lnTo>
                  <a:lnTo>
                    <a:pt x="366" y="52"/>
                  </a:lnTo>
                  <a:lnTo>
                    <a:pt x="350" y="38"/>
                  </a:lnTo>
                  <a:lnTo>
                    <a:pt x="332" y="28"/>
                  </a:lnTo>
                  <a:lnTo>
                    <a:pt x="312" y="18"/>
                  </a:lnTo>
                  <a:lnTo>
                    <a:pt x="292" y="10"/>
                  </a:lnTo>
                  <a:lnTo>
                    <a:pt x="270" y="4"/>
                  </a:lnTo>
                  <a:lnTo>
                    <a:pt x="248" y="2"/>
                  </a:lnTo>
                  <a:lnTo>
                    <a:pt x="224" y="0"/>
                  </a:lnTo>
                  <a:lnTo>
                    <a:pt x="224" y="0"/>
                  </a:lnTo>
                  <a:close/>
                  <a:moveTo>
                    <a:pt x="190" y="328"/>
                  </a:moveTo>
                  <a:lnTo>
                    <a:pt x="86" y="224"/>
                  </a:lnTo>
                  <a:lnTo>
                    <a:pt x="126" y="184"/>
                  </a:lnTo>
                  <a:lnTo>
                    <a:pt x="190" y="248"/>
                  </a:lnTo>
                  <a:lnTo>
                    <a:pt x="324" y="114"/>
                  </a:lnTo>
                  <a:lnTo>
                    <a:pt x="364" y="154"/>
                  </a:lnTo>
                  <a:lnTo>
                    <a:pt x="190" y="32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u="sng">
                <a:latin typeface="+mj-ea"/>
                <a:ea typeface="+mj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08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7046</TotalTime>
  <Words>3530</Words>
  <Application>Microsoft Office PowerPoint</Application>
  <PresentationFormat>自訂</PresentationFormat>
  <Paragraphs>344</Paragraphs>
  <Slides>31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31</vt:i4>
      </vt:variant>
    </vt:vector>
  </HeadingPairs>
  <TitlesOfParts>
    <vt:vector size="33" baseType="lpstr">
      <vt:lpstr>1_Office 主题</vt:lpstr>
      <vt:lpstr>2_Office 主题</vt:lpstr>
      <vt:lpstr>公司法部分條文修正說明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馮茂紘</dc:creator>
  <cp:lastModifiedBy>user</cp:lastModifiedBy>
  <cp:revision>850</cp:revision>
  <cp:lastPrinted>2018-07-18T05:18:18Z</cp:lastPrinted>
  <dcterms:created xsi:type="dcterms:W3CDTF">2015-07-29T10:05:36Z</dcterms:created>
  <dcterms:modified xsi:type="dcterms:W3CDTF">2018-10-02T03:13:59Z</dcterms:modified>
</cp:coreProperties>
</file>