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70" r:id="rId5"/>
    <p:sldId id="289" r:id="rId6"/>
    <p:sldId id="277" r:id="rId7"/>
    <p:sldId id="283" r:id="rId8"/>
    <p:sldId id="284" r:id="rId9"/>
    <p:sldId id="285" r:id="rId10"/>
    <p:sldId id="278" r:id="rId11"/>
    <p:sldId id="290" r:id="rId12"/>
    <p:sldId id="291" r:id="rId13"/>
    <p:sldId id="286" r:id="rId14"/>
    <p:sldId id="292" r:id="rId15"/>
    <p:sldId id="287" r:id="rId16"/>
    <p:sldId id="288" r:id="rId17"/>
    <p:sldId id="298" r:id="rId18"/>
    <p:sldId id="293" r:id="rId19"/>
    <p:sldId id="294" r:id="rId20"/>
    <p:sldId id="295" r:id="rId21"/>
    <p:sldId id="296" r:id="rId22"/>
    <p:sldId id="297" r:id="rId23"/>
    <p:sldId id="299" r:id="rId24"/>
    <p:sldId id="280" r:id="rId25"/>
    <p:sldId id="263" r:id="rId2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471" autoAdjust="0"/>
  </p:normalViewPr>
  <p:slideViewPr>
    <p:cSldViewPr snapToGrid="0" snapToObjects="1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5FF12-93AA-D14E-BD5B-FE30503D9472}" type="doc">
      <dgm:prSet loTypeId="urn:microsoft.com/office/officeart/2009/3/layout/StepUp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DBC098D-3E50-9941-BBA1-9B077EBEDA09}">
      <dgm:prSet phldrT="[文字]"/>
      <dgm:spPr/>
      <dgm:t>
        <a:bodyPr/>
        <a:lstStyle/>
        <a:p>
          <a:r>
            <a:rPr lang="en-US" altLang="zh-TW" dirty="0"/>
            <a:t>9/15</a:t>
          </a:r>
          <a:endParaRPr lang="zh-TW" altLang="en-US" dirty="0"/>
        </a:p>
      </dgm:t>
    </dgm:pt>
    <dgm:pt modelId="{58109ECC-B223-074D-AB6E-200647FF127C}" type="parTrans" cxnId="{EDC3888B-8EDB-9649-AAC8-5B3AFD1DCF6C}">
      <dgm:prSet/>
      <dgm:spPr/>
      <dgm:t>
        <a:bodyPr/>
        <a:lstStyle/>
        <a:p>
          <a:endParaRPr lang="zh-TW" altLang="en-US"/>
        </a:p>
      </dgm:t>
    </dgm:pt>
    <dgm:pt modelId="{C4BCC74C-F93A-AC4E-9FF9-11DC4FF924CA}" type="sibTrans" cxnId="{EDC3888B-8EDB-9649-AAC8-5B3AFD1DCF6C}">
      <dgm:prSet/>
      <dgm:spPr/>
      <dgm:t>
        <a:bodyPr/>
        <a:lstStyle/>
        <a:p>
          <a:endParaRPr lang="zh-TW" altLang="en-US"/>
        </a:p>
      </dgm:t>
    </dgm:pt>
    <dgm:pt modelId="{A187F70B-B495-594F-B8DF-F8158A646FA1}">
      <dgm:prSet phldrT="[文字]"/>
      <dgm:spPr/>
      <dgm:t>
        <a:bodyPr/>
        <a:lstStyle/>
        <a:p>
          <a:r>
            <a:rPr lang="zh-TW" altLang="en-US" dirty="0"/>
            <a:t>說明會</a:t>
          </a:r>
        </a:p>
      </dgm:t>
    </dgm:pt>
    <dgm:pt modelId="{5B2E6935-67D8-D149-8DA9-A2AFF79B2D27}" type="parTrans" cxnId="{F97C2200-D1B6-3648-A190-4F9C84369C71}">
      <dgm:prSet/>
      <dgm:spPr/>
      <dgm:t>
        <a:bodyPr/>
        <a:lstStyle/>
        <a:p>
          <a:endParaRPr lang="zh-TW" altLang="en-US"/>
        </a:p>
      </dgm:t>
    </dgm:pt>
    <dgm:pt modelId="{25E74198-C762-734F-A1D4-B5A041BE514F}" type="sibTrans" cxnId="{F97C2200-D1B6-3648-A190-4F9C84369C71}">
      <dgm:prSet/>
      <dgm:spPr/>
      <dgm:t>
        <a:bodyPr/>
        <a:lstStyle/>
        <a:p>
          <a:endParaRPr lang="zh-TW" altLang="en-US"/>
        </a:p>
      </dgm:t>
    </dgm:pt>
    <dgm:pt modelId="{681195B0-9AD5-624F-87A5-C103CDB7FF80}">
      <dgm:prSet phldrT="[文字]"/>
      <dgm:spPr/>
      <dgm:t>
        <a:bodyPr/>
        <a:lstStyle/>
        <a:p>
          <a:r>
            <a:rPr lang="en-US" altLang="zh-TW" dirty="0"/>
            <a:t>10/16-17</a:t>
          </a:r>
          <a:endParaRPr lang="zh-TW" altLang="en-US" dirty="0"/>
        </a:p>
        <a:p>
          <a:r>
            <a:rPr lang="zh-TW" altLang="en-US" strike="noStrike" dirty="0"/>
            <a:t>初賽</a:t>
          </a:r>
        </a:p>
      </dgm:t>
    </dgm:pt>
    <dgm:pt modelId="{0B8AC290-FC95-694E-8CE6-A7940928A9A3}" type="parTrans" cxnId="{1780169C-2B0C-A34D-911E-FA8936641954}">
      <dgm:prSet/>
      <dgm:spPr/>
      <dgm:t>
        <a:bodyPr/>
        <a:lstStyle/>
        <a:p>
          <a:endParaRPr lang="zh-TW" altLang="en-US"/>
        </a:p>
      </dgm:t>
    </dgm:pt>
    <dgm:pt modelId="{4266AED1-9CFD-5945-88FE-6D05C1818F53}" type="sibTrans" cxnId="{1780169C-2B0C-A34D-911E-FA8936641954}">
      <dgm:prSet/>
      <dgm:spPr/>
      <dgm:t>
        <a:bodyPr/>
        <a:lstStyle/>
        <a:p>
          <a:endParaRPr lang="zh-TW" altLang="en-US"/>
        </a:p>
      </dgm:t>
    </dgm:pt>
    <dgm:pt modelId="{DA650D59-73AA-4751-8AFE-BE34D41DE95B}">
      <dgm:prSet phldrT="[文字]" custT="1"/>
      <dgm:spPr/>
      <dgm:t>
        <a:bodyPr/>
        <a:lstStyle/>
        <a:p>
          <a:r>
            <a:rPr lang="en-US" altLang="zh-TW" sz="3000" dirty="0"/>
            <a:t>10/29</a:t>
          </a:r>
          <a:endParaRPr lang="zh-TW" altLang="en-US" sz="3000" dirty="0"/>
        </a:p>
        <a:p>
          <a:r>
            <a:rPr lang="zh-TW" altLang="en-US" sz="3000" strike="noStrike" dirty="0"/>
            <a:t>決賽</a:t>
          </a:r>
          <a:br>
            <a:rPr lang="en-US" altLang="zh-TW" sz="3000" strike="noStrike" dirty="0"/>
          </a:br>
          <a:endParaRPr lang="en-US" altLang="zh-TW" sz="3000" strike="noStrike" dirty="0"/>
        </a:p>
        <a:p>
          <a:r>
            <a:rPr lang="en-US" altLang="zh-TW" sz="2800" strike="noStrike" dirty="0"/>
            <a:t>(</a:t>
          </a:r>
          <a:r>
            <a:rPr lang="zh-TW" altLang="en-US" sz="2800" strike="noStrike" dirty="0"/>
            <a:t>注意地點改為漢來飯店</a:t>
          </a:r>
          <a:r>
            <a:rPr lang="en-US" altLang="zh-TW" sz="2800" strike="noStrike" dirty="0"/>
            <a:t>)</a:t>
          </a:r>
          <a:endParaRPr lang="zh-TW" altLang="en-US" sz="3000" strike="noStrike" dirty="0"/>
        </a:p>
      </dgm:t>
    </dgm:pt>
    <dgm:pt modelId="{481512D9-2808-470A-A154-63911D4E32BF}" type="parTrans" cxnId="{3DBBEE83-5D8F-4516-B670-1A637AA89BEF}">
      <dgm:prSet/>
      <dgm:spPr/>
      <dgm:t>
        <a:bodyPr/>
        <a:lstStyle/>
        <a:p>
          <a:endParaRPr lang="zh-TW" altLang="en-US"/>
        </a:p>
      </dgm:t>
    </dgm:pt>
    <dgm:pt modelId="{4D9FEBE8-8A11-4252-B074-51FBE4D44B37}" type="sibTrans" cxnId="{3DBBEE83-5D8F-4516-B670-1A637AA89BEF}">
      <dgm:prSet/>
      <dgm:spPr/>
      <dgm:t>
        <a:bodyPr/>
        <a:lstStyle/>
        <a:p>
          <a:endParaRPr lang="zh-TW" altLang="en-US"/>
        </a:p>
      </dgm:t>
    </dgm:pt>
    <dgm:pt modelId="{92F1E87D-F23B-E940-94B3-B69695F87E6A}" type="pres">
      <dgm:prSet presAssocID="{A1F5FF12-93AA-D14E-BD5B-FE30503D9472}" presName="rootnode" presStyleCnt="0">
        <dgm:presLayoutVars>
          <dgm:chMax/>
          <dgm:chPref/>
          <dgm:dir/>
          <dgm:animLvl val="lvl"/>
        </dgm:presLayoutVars>
      </dgm:prSet>
      <dgm:spPr/>
    </dgm:pt>
    <dgm:pt modelId="{EA593F7A-E1CC-D84D-9260-F152B690DD3E}" type="pres">
      <dgm:prSet presAssocID="{EDBC098D-3E50-9941-BBA1-9B077EBEDA09}" presName="composite" presStyleCnt="0"/>
      <dgm:spPr/>
    </dgm:pt>
    <dgm:pt modelId="{003D4C7E-359A-9243-A4E8-7A71D55F1969}" type="pres">
      <dgm:prSet presAssocID="{EDBC098D-3E50-9941-BBA1-9B077EBEDA09}" presName="LShape" presStyleLbl="alignNode1" presStyleIdx="0" presStyleCnt="5"/>
      <dgm:spPr/>
    </dgm:pt>
    <dgm:pt modelId="{88C323E7-E04B-214D-93E7-CD3F0678ABBB}" type="pres">
      <dgm:prSet presAssocID="{EDBC098D-3E50-9941-BBA1-9B077EBEDA0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5B2F59-7281-AB48-AC21-B84C8F6AC560}" type="pres">
      <dgm:prSet presAssocID="{EDBC098D-3E50-9941-BBA1-9B077EBEDA09}" presName="Triangle" presStyleLbl="alignNode1" presStyleIdx="1" presStyleCnt="5"/>
      <dgm:spPr/>
    </dgm:pt>
    <dgm:pt modelId="{90533471-DB27-6645-A72C-8638FD938DED}" type="pres">
      <dgm:prSet presAssocID="{C4BCC74C-F93A-AC4E-9FF9-11DC4FF924CA}" presName="sibTrans" presStyleCnt="0"/>
      <dgm:spPr/>
    </dgm:pt>
    <dgm:pt modelId="{1309FFEB-6452-0149-A328-A94D2FD0A76C}" type="pres">
      <dgm:prSet presAssocID="{C4BCC74C-F93A-AC4E-9FF9-11DC4FF924CA}" presName="space" presStyleCnt="0"/>
      <dgm:spPr/>
    </dgm:pt>
    <dgm:pt modelId="{000E6D05-5BC7-7F40-B89A-801DB72907C1}" type="pres">
      <dgm:prSet presAssocID="{681195B0-9AD5-624F-87A5-C103CDB7FF80}" presName="composite" presStyleCnt="0"/>
      <dgm:spPr/>
    </dgm:pt>
    <dgm:pt modelId="{80E722FA-7438-0447-806A-D7FA6EE8F3BC}" type="pres">
      <dgm:prSet presAssocID="{681195B0-9AD5-624F-87A5-C103CDB7FF80}" presName="LShape" presStyleLbl="alignNode1" presStyleIdx="2" presStyleCnt="5"/>
      <dgm:spPr/>
    </dgm:pt>
    <dgm:pt modelId="{5710B31F-1BD7-9C46-94CC-9BD2754DF996}" type="pres">
      <dgm:prSet presAssocID="{681195B0-9AD5-624F-87A5-C103CDB7FF80}" presName="ParentText" presStyleLbl="revTx" presStyleIdx="1" presStyleCnt="3" custLinFactNeighborX="3439" custLinFactNeighborY="6143">
        <dgm:presLayoutVars>
          <dgm:chMax val="0"/>
          <dgm:chPref val="0"/>
          <dgm:bulletEnabled val="1"/>
        </dgm:presLayoutVars>
      </dgm:prSet>
      <dgm:spPr/>
    </dgm:pt>
    <dgm:pt modelId="{A5AD88D9-6FED-264F-B574-F4F5FA981F2E}" type="pres">
      <dgm:prSet presAssocID="{681195B0-9AD5-624F-87A5-C103CDB7FF80}" presName="Triangle" presStyleLbl="alignNode1" presStyleIdx="3" presStyleCnt="5"/>
      <dgm:spPr/>
    </dgm:pt>
    <dgm:pt modelId="{DF90BC94-2993-5A49-9A65-8145D4107ECD}" type="pres">
      <dgm:prSet presAssocID="{4266AED1-9CFD-5945-88FE-6D05C1818F53}" presName="sibTrans" presStyleCnt="0"/>
      <dgm:spPr/>
    </dgm:pt>
    <dgm:pt modelId="{79D90C4B-DC2A-D143-AE67-DCB9C47E6DAC}" type="pres">
      <dgm:prSet presAssocID="{4266AED1-9CFD-5945-88FE-6D05C1818F53}" presName="space" presStyleCnt="0"/>
      <dgm:spPr/>
    </dgm:pt>
    <dgm:pt modelId="{4D7E6797-32B4-4CEF-9E1D-457DC91974E8}" type="pres">
      <dgm:prSet presAssocID="{DA650D59-73AA-4751-8AFE-BE34D41DE95B}" presName="composite" presStyleCnt="0"/>
      <dgm:spPr/>
    </dgm:pt>
    <dgm:pt modelId="{CEEF1F91-25DF-4D70-BD2D-DF0210D1F403}" type="pres">
      <dgm:prSet presAssocID="{DA650D59-73AA-4751-8AFE-BE34D41DE95B}" presName="LShape" presStyleLbl="alignNode1" presStyleIdx="4" presStyleCnt="5"/>
      <dgm:spPr/>
    </dgm:pt>
    <dgm:pt modelId="{D410CEDF-2B2F-41EA-BAA7-FEAB2A72DF4E}" type="pres">
      <dgm:prSet presAssocID="{DA650D59-73AA-4751-8AFE-BE34D41DE95B}" presName="ParentText" presStyleLbl="revTx" presStyleIdx="2" presStyleCnt="3" custLinFactNeighborX="3439" custLinFactNeighborY="6143">
        <dgm:presLayoutVars>
          <dgm:chMax val="0"/>
          <dgm:chPref val="0"/>
          <dgm:bulletEnabled val="1"/>
        </dgm:presLayoutVars>
      </dgm:prSet>
      <dgm:spPr/>
    </dgm:pt>
  </dgm:ptLst>
  <dgm:cxnLst>
    <dgm:cxn modelId="{F97C2200-D1B6-3648-A190-4F9C84369C71}" srcId="{EDBC098D-3E50-9941-BBA1-9B077EBEDA09}" destId="{A187F70B-B495-594F-B8DF-F8158A646FA1}" srcOrd="0" destOrd="0" parTransId="{5B2E6935-67D8-D149-8DA9-A2AFF79B2D27}" sibTransId="{25E74198-C762-734F-A1D4-B5A041BE514F}"/>
    <dgm:cxn modelId="{7A613115-64AB-404A-9E38-EAC73097DD1A}" type="presOf" srcId="{DA650D59-73AA-4751-8AFE-BE34D41DE95B}" destId="{D410CEDF-2B2F-41EA-BAA7-FEAB2A72DF4E}" srcOrd="0" destOrd="0" presId="urn:microsoft.com/office/officeart/2009/3/layout/StepUpProcess"/>
    <dgm:cxn modelId="{DB29C33D-0331-0A4F-ADF9-C8B134706FCE}" type="presOf" srcId="{A187F70B-B495-594F-B8DF-F8158A646FA1}" destId="{88C323E7-E04B-214D-93E7-CD3F0678ABBB}" srcOrd="0" destOrd="1" presId="urn:microsoft.com/office/officeart/2009/3/layout/StepUpProcess"/>
    <dgm:cxn modelId="{E6770049-291D-B649-A5BB-5E48985C54A5}" type="presOf" srcId="{EDBC098D-3E50-9941-BBA1-9B077EBEDA09}" destId="{88C323E7-E04B-214D-93E7-CD3F0678ABBB}" srcOrd="0" destOrd="0" presId="urn:microsoft.com/office/officeart/2009/3/layout/StepUpProcess"/>
    <dgm:cxn modelId="{3DBBEE83-5D8F-4516-B670-1A637AA89BEF}" srcId="{A1F5FF12-93AA-D14E-BD5B-FE30503D9472}" destId="{DA650D59-73AA-4751-8AFE-BE34D41DE95B}" srcOrd="2" destOrd="0" parTransId="{481512D9-2808-470A-A154-63911D4E32BF}" sibTransId="{4D9FEBE8-8A11-4252-B074-51FBE4D44B37}"/>
    <dgm:cxn modelId="{EDC3888B-8EDB-9649-AAC8-5B3AFD1DCF6C}" srcId="{A1F5FF12-93AA-D14E-BD5B-FE30503D9472}" destId="{EDBC098D-3E50-9941-BBA1-9B077EBEDA09}" srcOrd="0" destOrd="0" parTransId="{58109ECC-B223-074D-AB6E-200647FF127C}" sibTransId="{C4BCC74C-F93A-AC4E-9FF9-11DC4FF924CA}"/>
    <dgm:cxn modelId="{1780169C-2B0C-A34D-911E-FA8936641954}" srcId="{A1F5FF12-93AA-D14E-BD5B-FE30503D9472}" destId="{681195B0-9AD5-624F-87A5-C103CDB7FF80}" srcOrd="1" destOrd="0" parTransId="{0B8AC290-FC95-694E-8CE6-A7940928A9A3}" sibTransId="{4266AED1-9CFD-5945-88FE-6D05C1818F53}"/>
    <dgm:cxn modelId="{6ED971BA-56DB-F946-83A9-09B318CECFBE}" type="presOf" srcId="{681195B0-9AD5-624F-87A5-C103CDB7FF80}" destId="{5710B31F-1BD7-9C46-94CC-9BD2754DF996}" srcOrd="0" destOrd="0" presId="urn:microsoft.com/office/officeart/2009/3/layout/StepUpProcess"/>
    <dgm:cxn modelId="{8D306AC5-C461-8149-9BF2-E5C24F8C88D3}" type="presOf" srcId="{A1F5FF12-93AA-D14E-BD5B-FE30503D9472}" destId="{92F1E87D-F23B-E940-94B3-B69695F87E6A}" srcOrd="0" destOrd="0" presId="urn:microsoft.com/office/officeart/2009/3/layout/StepUpProcess"/>
    <dgm:cxn modelId="{FD428FD8-E575-3042-88A7-ECFFAAB88604}" type="presParOf" srcId="{92F1E87D-F23B-E940-94B3-B69695F87E6A}" destId="{EA593F7A-E1CC-D84D-9260-F152B690DD3E}" srcOrd="0" destOrd="0" presId="urn:microsoft.com/office/officeart/2009/3/layout/StepUpProcess"/>
    <dgm:cxn modelId="{7972CEB8-1D23-B146-8A70-264C4938984D}" type="presParOf" srcId="{EA593F7A-E1CC-D84D-9260-F152B690DD3E}" destId="{003D4C7E-359A-9243-A4E8-7A71D55F1969}" srcOrd="0" destOrd="0" presId="urn:microsoft.com/office/officeart/2009/3/layout/StepUpProcess"/>
    <dgm:cxn modelId="{C62D73B2-8439-294F-A0E6-29E0FEB6E091}" type="presParOf" srcId="{EA593F7A-E1CC-D84D-9260-F152B690DD3E}" destId="{88C323E7-E04B-214D-93E7-CD3F0678ABBB}" srcOrd="1" destOrd="0" presId="urn:microsoft.com/office/officeart/2009/3/layout/StepUpProcess"/>
    <dgm:cxn modelId="{F1421136-5679-D145-9E81-3E9BE03824DA}" type="presParOf" srcId="{EA593F7A-E1CC-D84D-9260-F152B690DD3E}" destId="{825B2F59-7281-AB48-AC21-B84C8F6AC560}" srcOrd="2" destOrd="0" presId="urn:microsoft.com/office/officeart/2009/3/layout/StepUpProcess"/>
    <dgm:cxn modelId="{B0D3C052-C8C3-CD43-8FA7-B92602AE409B}" type="presParOf" srcId="{92F1E87D-F23B-E940-94B3-B69695F87E6A}" destId="{90533471-DB27-6645-A72C-8638FD938DED}" srcOrd="1" destOrd="0" presId="urn:microsoft.com/office/officeart/2009/3/layout/StepUpProcess"/>
    <dgm:cxn modelId="{5CD775F4-BE74-A94B-A5AA-F2DBDF8E4A41}" type="presParOf" srcId="{90533471-DB27-6645-A72C-8638FD938DED}" destId="{1309FFEB-6452-0149-A328-A94D2FD0A76C}" srcOrd="0" destOrd="0" presId="urn:microsoft.com/office/officeart/2009/3/layout/StepUpProcess"/>
    <dgm:cxn modelId="{D83FDC87-55B1-5D4D-A0D4-97E45F852FA1}" type="presParOf" srcId="{92F1E87D-F23B-E940-94B3-B69695F87E6A}" destId="{000E6D05-5BC7-7F40-B89A-801DB72907C1}" srcOrd="2" destOrd="0" presId="urn:microsoft.com/office/officeart/2009/3/layout/StepUpProcess"/>
    <dgm:cxn modelId="{F13BCF6D-B81F-0C49-A7AB-57E564B02521}" type="presParOf" srcId="{000E6D05-5BC7-7F40-B89A-801DB72907C1}" destId="{80E722FA-7438-0447-806A-D7FA6EE8F3BC}" srcOrd="0" destOrd="0" presId="urn:microsoft.com/office/officeart/2009/3/layout/StepUpProcess"/>
    <dgm:cxn modelId="{7403C079-97F7-5843-8055-42863E0F8F34}" type="presParOf" srcId="{000E6D05-5BC7-7F40-B89A-801DB72907C1}" destId="{5710B31F-1BD7-9C46-94CC-9BD2754DF996}" srcOrd="1" destOrd="0" presId="urn:microsoft.com/office/officeart/2009/3/layout/StepUpProcess"/>
    <dgm:cxn modelId="{11B60D3C-073D-7644-A281-B094928B588A}" type="presParOf" srcId="{000E6D05-5BC7-7F40-B89A-801DB72907C1}" destId="{A5AD88D9-6FED-264F-B574-F4F5FA981F2E}" srcOrd="2" destOrd="0" presId="urn:microsoft.com/office/officeart/2009/3/layout/StepUpProcess"/>
    <dgm:cxn modelId="{88624E9E-1B44-BB40-AC18-53539AD96CE2}" type="presParOf" srcId="{92F1E87D-F23B-E940-94B3-B69695F87E6A}" destId="{DF90BC94-2993-5A49-9A65-8145D4107ECD}" srcOrd="3" destOrd="0" presId="urn:microsoft.com/office/officeart/2009/3/layout/StepUpProcess"/>
    <dgm:cxn modelId="{C7138A9D-301E-F74A-A420-18BC4F667048}" type="presParOf" srcId="{DF90BC94-2993-5A49-9A65-8145D4107ECD}" destId="{79D90C4B-DC2A-D143-AE67-DCB9C47E6DAC}" srcOrd="0" destOrd="0" presId="urn:microsoft.com/office/officeart/2009/3/layout/StepUpProcess"/>
    <dgm:cxn modelId="{A2F45ED7-8F62-45A0-99F4-4440CAE51721}" type="presParOf" srcId="{92F1E87D-F23B-E940-94B3-B69695F87E6A}" destId="{4D7E6797-32B4-4CEF-9E1D-457DC91974E8}" srcOrd="4" destOrd="0" presId="urn:microsoft.com/office/officeart/2009/3/layout/StepUpProcess"/>
    <dgm:cxn modelId="{1CDDB9D2-BA3E-4764-97D7-4A6B4914EFFE}" type="presParOf" srcId="{4D7E6797-32B4-4CEF-9E1D-457DC91974E8}" destId="{CEEF1F91-25DF-4D70-BD2D-DF0210D1F403}" srcOrd="0" destOrd="0" presId="urn:microsoft.com/office/officeart/2009/3/layout/StepUpProcess"/>
    <dgm:cxn modelId="{59F640FD-950C-4348-893B-9BC3D3C1FDE2}" type="presParOf" srcId="{4D7E6797-32B4-4CEF-9E1D-457DC91974E8}" destId="{D410CEDF-2B2F-41EA-BAA7-FEAB2A72DF4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E99DD-3742-494E-81A2-569F9F9FCFE3}" type="doc">
      <dgm:prSet loTypeId="urn:microsoft.com/office/officeart/2005/8/layout/vProcess5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E3F1EDC4-561D-5C48-B321-E1B08C9CA1E6}">
      <dgm:prSet phldrT="[文字]" custT="1"/>
      <dgm:spPr/>
      <dgm:t>
        <a:bodyPr/>
        <a:lstStyle/>
        <a:p>
          <a:r>
            <a:rPr lang="zh-TW" altLang="en-US" sz="3600" dirty="0"/>
            <a:t>  初賽（</a:t>
          </a:r>
          <a:r>
            <a:rPr lang="en-US" altLang="zh-TW" sz="3600" dirty="0"/>
            <a:t>10/16-17</a:t>
          </a:r>
          <a:r>
            <a:rPr lang="zh-TW" altLang="en-US" sz="3600" dirty="0"/>
            <a:t>）</a:t>
          </a:r>
          <a:r>
            <a:rPr lang="en-US" altLang="zh-TW" sz="3600" dirty="0"/>
            <a:t>:</a:t>
          </a:r>
        </a:p>
        <a:p>
          <a:r>
            <a:rPr lang="zh-TW" altLang="en-US" sz="2800" dirty="0"/>
            <a:t>循環賽，決定兩隊晉級</a:t>
          </a:r>
        </a:p>
      </dgm:t>
    </dgm:pt>
    <dgm:pt modelId="{066D3611-A0AE-BF40-8DD4-DE0A3C5DFF8E}" type="parTrans" cxnId="{DC6B24D9-14DE-9A4F-A399-2DF1CE3666E3}">
      <dgm:prSet/>
      <dgm:spPr/>
      <dgm:t>
        <a:bodyPr/>
        <a:lstStyle/>
        <a:p>
          <a:endParaRPr lang="zh-TW" altLang="en-US" sz="1600"/>
        </a:p>
      </dgm:t>
    </dgm:pt>
    <dgm:pt modelId="{6E590A6F-082D-7E49-AB73-0FCD28871BD4}" type="sibTrans" cxnId="{DC6B24D9-14DE-9A4F-A399-2DF1CE3666E3}">
      <dgm:prSet custT="1"/>
      <dgm:spPr/>
      <dgm:t>
        <a:bodyPr/>
        <a:lstStyle/>
        <a:p>
          <a:endParaRPr lang="zh-TW" altLang="en-US" sz="3200"/>
        </a:p>
      </dgm:t>
    </dgm:pt>
    <dgm:pt modelId="{5354CEDB-BDB8-4E45-8B70-7DF0619C9ACD}">
      <dgm:prSet phldrT="[文字]" custT="1"/>
      <dgm:spPr/>
      <dgm:t>
        <a:bodyPr/>
        <a:lstStyle/>
        <a:p>
          <a:r>
            <a:rPr lang="zh-TW" altLang="en-US" sz="3600" dirty="0"/>
            <a:t>     決賽（</a:t>
          </a:r>
          <a:r>
            <a:rPr lang="en-US" altLang="zh-TW" sz="3600" dirty="0"/>
            <a:t>10/29</a:t>
          </a:r>
          <a:r>
            <a:rPr lang="zh-TW" altLang="en-US" sz="3600" dirty="0"/>
            <a:t>上午）</a:t>
          </a:r>
        </a:p>
      </dgm:t>
    </dgm:pt>
    <dgm:pt modelId="{0321AE56-B6A3-2246-A420-F9B10AC3248C}" type="parTrans" cxnId="{B1809913-DF38-7547-A206-23E205C092FE}">
      <dgm:prSet/>
      <dgm:spPr/>
      <dgm:t>
        <a:bodyPr/>
        <a:lstStyle/>
        <a:p>
          <a:endParaRPr lang="zh-TW" altLang="en-US" sz="1600"/>
        </a:p>
      </dgm:t>
    </dgm:pt>
    <dgm:pt modelId="{D05613B6-FE4D-D248-84C5-A97E6C00A30E}" type="sibTrans" cxnId="{B1809913-DF38-7547-A206-23E205C092FE}">
      <dgm:prSet/>
      <dgm:spPr/>
      <dgm:t>
        <a:bodyPr/>
        <a:lstStyle/>
        <a:p>
          <a:endParaRPr lang="zh-TW" altLang="en-US" sz="1600"/>
        </a:p>
      </dgm:t>
    </dgm:pt>
    <dgm:pt modelId="{0B5A6F03-4730-7045-8851-93BE04EC7200}" type="pres">
      <dgm:prSet presAssocID="{BC8E99DD-3742-494E-81A2-569F9F9FCFE3}" presName="outerComposite" presStyleCnt="0">
        <dgm:presLayoutVars>
          <dgm:chMax val="5"/>
          <dgm:dir/>
          <dgm:resizeHandles val="exact"/>
        </dgm:presLayoutVars>
      </dgm:prSet>
      <dgm:spPr/>
    </dgm:pt>
    <dgm:pt modelId="{6008501D-E155-CC4F-99B9-5034E20C09DB}" type="pres">
      <dgm:prSet presAssocID="{BC8E99DD-3742-494E-81A2-569F9F9FCFE3}" presName="dummyMaxCanvas" presStyleCnt="0">
        <dgm:presLayoutVars/>
      </dgm:prSet>
      <dgm:spPr/>
    </dgm:pt>
    <dgm:pt modelId="{B75FC7C4-5D4E-4449-A2FA-C3F790CF3F8D}" type="pres">
      <dgm:prSet presAssocID="{BC8E99DD-3742-494E-81A2-569F9F9FCFE3}" presName="TwoNodes_1" presStyleLbl="node1" presStyleIdx="0" presStyleCnt="2">
        <dgm:presLayoutVars>
          <dgm:bulletEnabled val="1"/>
        </dgm:presLayoutVars>
      </dgm:prSet>
      <dgm:spPr/>
    </dgm:pt>
    <dgm:pt modelId="{B8EF49F1-18A9-40FD-9CA5-6EDD8529D7AF}" type="pres">
      <dgm:prSet presAssocID="{BC8E99DD-3742-494E-81A2-569F9F9FCFE3}" presName="TwoNodes_2" presStyleLbl="node1" presStyleIdx="1" presStyleCnt="2">
        <dgm:presLayoutVars>
          <dgm:bulletEnabled val="1"/>
        </dgm:presLayoutVars>
      </dgm:prSet>
      <dgm:spPr/>
    </dgm:pt>
    <dgm:pt modelId="{AE566EF3-F4CB-4CE9-832C-6BA1FA954287}" type="pres">
      <dgm:prSet presAssocID="{BC8E99DD-3742-494E-81A2-569F9F9FCFE3}" presName="TwoConn_1-2" presStyleLbl="fgAccFollowNode1" presStyleIdx="0" presStyleCnt="1">
        <dgm:presLayoutVars>
          <dgm:bulletEnabled val="1"/>
        </dgm:presLayoutVars>
      </dgm:prSet>
      <dgm:spPr/>
    </dgm:pt>
    <dgm:pt modelId="{D4FBD6EE-4F91-469C-8C56-6ED847E5EB9D}" type="pres">
      <dgm:prSet presAssocID="{BC8E99DD-3742-494E-81A2-569F9F9FCFE3}" presName="TwoNodes_1_text" presStyleLbl="node1" presStyleIdx="1" presStyleCnt="2">
        <dgm:presLayoutVars>
          <dgm:bulletEnabled val="1"/>
        </dgm:presLayoutVars>
      </dgm:prSet>
      <dgm:spPr/>
    </dgm:pt>
    <dgm:pt modelId="{ACCFD487-6BB4-4E7C-9E0A-57BCE280D2F4}" type="pres">
      <dgm:prSet presAssocID="{BC8E99DD-3742-494E-81A2-569F9F9FCFE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6308208-3C80-614A-9AB2-0ABC642B2FCB}" type="presOf" srcId="{BC8E99DD-3742-494E-81A2-569F9F9FCFE3}" destId="{0B5A6F03-4730-7045-8851-93BE04EC7200}" srcOrd="0" destOrd="0" presId="urn:microsoft.com/office/officeart/2005/8/layout/vProcess5"/>
    <dgm:cxn modelId="{B1809913-DF38-7547-A206-23E205C092FE}" srcId="{BC8E99DD-3742-494E-81A2-569F9F9FCFE3}" destId="{5354CEDB-BDB8-4E45-8B70-7DF0619C9ACD}" srcOrd="1" destOrd="0" parTransId="{0321AE56-B6A3-2246-A420-F9B10AC3248C}" sibTransId="{D05613B6-FE4D-D248-84C5-A97E6C00A30E}"/>
    <dgm:cxn modelId="{66B8A328-FC88-46A9-86C0-40D87FA4B900}" type="presOf" srcId="{E3F1EDC4-561D-5C48-B321-E1B08C9CA1E6}" destId="{D4FBD6EE-4F91-469C-8C56-6ED847E5EB9D}" srcOrd="1" destOrd="0" presId="urn:microsoft.com/office/officeart/2005/8/layout/vProcess5"/>
    <dgm:cxn modelId="{82A1DB4C-4981-41F5-93DA-27AE16DDDC88}" type="presOf" srcId="{5354CEDB-BDB8-4E45-8B70-7DF0619C9ACD}" destId="{ACCFD487-6BB4-4E7C-9E0A-57BCE280D2F4}" srcOrd="1" destOrd="0" presId="urn:microsoft.com/office/officeart/2005/8/layout/vProcess5"/>
    <dgm:cxn modelId="{445979A8-A172-4DD6-8888-5A695ADB2F44}" type="presOf" srcId="{E3F1EDC4-561D-5C48-B321-E1B08C9CA1E6}" destId="{B75FC7C4-5D4E-4449-A2FA-C3F790CF3F8D}" srcOrd="0" destOrd="0" presId="urn:microsoft.com/office/officeart/2005/8/layout/vProcess5"/>
    <dgm:cxn modelId="{DC6B24D9-14DE-9A4F-A399-2DF1CE3666E3}" srcId="{BC8E99DD-3742-494E-81A2-569F9F9FCFE3}" destId="{E3F1EDC4-561D-5C48-B321-E1B08C9CA1E6}" srcOrd="0" destOrd="0" parTransId="{066D3611-A0AE-BF40-8DD4-DE0A3C5DFF8E}" sibTransId="{6E590A6F-082D-7E49-AB73-0FCD28871BD4}"/>
    <dgm:cxn modelId="{919E6BEB-EEA2-49DE-A789-20C4EE75E398}" type="presOf" srcId="{5354CEDB-BDB8-4E45-8B70-7DF0619C9ACD}" destId="{B8EF49F1-18A9-40FD-9CA5-6EDD8529D7AF}" srcOrd="0" destOrd="0" presId="urn:microsoft.com/office/officeart/2005/8/layout/vProcess5"/>
    <dgm:cxn modelId="{D828D6F7-3864-466E-8EEF-767157C92C7B}" type="presOf" srcId="{6E590A6F-082D-7E49-AB73-0FCD28871BD4}" destId="{AE566EF3-F4CB-4CE9-832C-6BA1FA954287}" srcOrd="0" destOrd="0" presId="urn:microsoft.com/office/officeart/2005/8/layout/vProcess5"/>
    <dgm:cxn modelId="{EF0091CD-5833-6F4A-85F3-C676AE47B1F7}" type="presParOf" srcId="{0B5A6F03-4730-7045-8851-93BE04EC7200}" destId="{6008501D-E155-CC4F-99B9-5034E20C09DB}" srcOrd="0" destOrd="0" presId="urn:microsoft.com/office/officeart/2005/8/layout/vProcess5"/>
    <dgm:cxn modelId="{5F59B628-87E7-4FF0-ADD9-0482A9984051}" type="presParOf" srcId="{0B5A6F03-4730-7045-8851-93BE04EC7200}" destId="{B75FC7C4-5D4E-4449-A2FA-C3F790CF3F8D}" srcOrd="1" destOrd="0" presId="urn:microsoft.com/office/officeart/2005/8/layout/vProcess5"/>
    <dgm:cxn modelId="{1C7F5B6A-99E2-4A70-BD30-C802C697EA57}" type="presParOf" srcId="{0B5A6F03-4730-7045-8851-93BE04EC7200}" destId="{B8EF49F1-18A9-40FD-9CA5-6EDD8529D7AF}" srcOrd="2" destOrd="0" presId="urn:microsoft.com/office/officeart/2005/8/layout/vProcess5"/>
    <dgm:cxn modelId="{AA431D38-4FC2-493C-B17F-E15FC98C49C6}" type="presParOf" srcId="{0B5A6F03-4730-7045-8851-93BE04EC7200}" destId="{AE566EF3-F4CB-4CE9-832C-6BA1FA954287}" srcOrd="3" destOrd="0" presId="urn:microsoft.com/office/officeart/2005/8/layout/vProcess5"/>
    <dgm:cxn modelId="{DE88A63A-12B3-4C54-8D2D-544FCBAB4998}" type="presParOf" srcId="{0B5A6F03-4730-7045-8851-93BE04EC7200}" destId="{D4FBD6EE-4F91-469C-8C56-6ED847E5EB9D}" srcOrd="4" destOrd="0" presId="urn:microsoft.com/office/officeart/2005/8/layout/vProcess5"/>
    <dgm:cxn modelId="{D9008216-FCD9-4DB8-B967-9E085B290355}" type="presParOf" srcId="{0B5A6F03-4730-7045-8851-93BE04EC7200}" destId="{ACCFD487-6BB4-4E7C-9E0A-57BCE280D2F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4C7E-359A-9243-A4E8-7A71D55F1969}">
      <dsp:nvSpPr>
        <dsp:cNvPr id="0" name=""/>
        <dsp:cNvSpPr/>
      </dsp:nvSpPr>
      <dsp:spPr>
        <a:xfrm rot="5400000">
          <a:off x="551492" y="1291392"/>
          <a:ext cx="1646208" cy="2739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323E7-E04B-214D-93E7-CD3F0678ABBB}">
      <dsp:nvSpPr>
        <dsp:cNvPr id="0" name=""/>
        <dsp:cNvSpPr/>
      </dsp:nvSpPr>
      <dsp:spPr>
        <a:xfrm>
          <a:off x="276699" y="2109839"/>
          <a:ext cx="2473013" cy="2167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/>
            <a:t>9/15</a:t>
          </a:r>
          <a:endParaRPr lang="zh-TW" altLang="en-US" sz="4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400" kern="1200" dirty="0"/>
            <a:t>說明會</a:t>
          </a:r>
        </a:p>
      </dsp:txBody>
      <dsp:txXfrm>
        <a:off x="276699" y="2109839"/>
        <a:ext cx="2473013" cy="2167741"/>
      </dsp:txXfrm>
    </dsp:sp>
    <dsp:sp modelId="{825B2F59-7281-AB48-AC21-B84C8F6AC560}">
      <dsp:nvSpPr>
        <dsp:cNvPr id="0" name=""/>
        <dsp:cNvSpPr/>
      </dsp:nvSpPr>
      <dsp:spPr>
        <a:xfrm>
          <a:off x="2283106" y="1089725"/>
          <a:ext cx="466606" cy="4666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722FA-7438-0447-806A-D7FA6EE8F3BC}">
      <dsp:nvSpPr>
        <dsp:cNvPr id="0" name=""/>
        <dsp:cNvSpPr/>
      </dsp:nvSpPr>
      <dsp:spPr>
        <a:xfrm rot="5400000">
          <a:off x="3578944" y="542246"/>
          <a:ext cx="1646208" cy="2739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0B31F-1BD7-9C46-94CC-9BD2754DF996}">
      <dsp:nvSpPr>
        <dsp:cNvPr id="0" name=""/>
        <dsp:cNvSpPr/>
      </dsp:nvSpPr>
      <dsp:spPr>
        <a:xfrm>
          <a:off x="3389198" y="1493858"/>
          <a:ext cx="2473013" cy="2167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/>
            <a:t>10/16-17</a:t>
          </a:r>
          <a:endParaRPr lang="zh-TW" altLang="en-US" sz="4400" kern="1200" dirty="0"/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strike="noStrike" kern="1200" dirty="0"/>
            <a:t>初賽</a:t>
          </a:r>
        </a:p>
      </dsp:txBody>
      <dsp:txXfrm>
        <a:off x="3389198" y="1493858"/>
        <a:ext cx="2473013" cy="2167741"/>
      </dsp:txXfrm>
    </dsp:sp>
    <dsp:sp modelId="{A5AD88D9-6FED-264F-B574-F4F5FA981F2E}">
      <dsp:nvSpPr>
        <dsp:cNvPr id="0" name=""/>
        <dsp:cNvSpPr/>
      </dsp:nvSpPr>
      <dsp:spPr>
        <a:xfrm>
          <a:off x="5310558" y="340579"/>
          <a:ext cx="466606" cy="4666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EF1F91-25DF-4D70-BD2D-DF0210D1F403}">
      <dsp:nvSpPr>
        <dsp:cNvPr id="0" name=""/>
        <dsp:cNvSpPr/>
      </dsp:nvSpPr>
      <dsp:spPr>
        <a:xfrm rot="5400000">
          <a:off x="6606396" y="-206899"/>
          <a:ext cx="1646208" cy="27392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0CEDF-2B2F-41EA-BAA7-FEAB2A72DF4E}">
      <dsp:nvSpPr>
        <dsp:cNvPr id="0" name=""/>
        <dsp:cNvSpPr/>
      </dsp:nvSpPr>
      <dsp:spPr>
        <a:xfrm>
          <a:off x="6336573" y="744712"/>
          <a:ext cx="2473013" cy="2167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10/29</a:t>
          </a:r>
          <a:endParaRPr lang="zh-TW" alt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strike="noStrike" kern="1200" dirty="0"/>
            <a:t>決賽</a:t>
          </a:r>
          <a:br>
            <a:rPr lang="en-US" altLang="zh-TW" sz="3000" strike="noStrike" kern="1200" dirty="0"/>
          </a:br>
          <a:endParaRPr lang="en-US" altLang="zh-TW" sz="3000" strike="noStrike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strike="noStrike" kern="1200" dirty="0"/>
            <a:t>(</a:t>
          </a:r>
          <a:r>
            <a:rPr lang="zh-TW" altLang="en-US" sz="2800" strike="noStrike" kern="1200" dirty="0"/>
            <a:t>注意地點改為漢來飯店</a:t>
          </a:r>
          <a:r>
            <a:rPr lang="en-US" altLang="zh-TW" sz="2800" strike="noStrike" kern="1200" dirty="0"/>
            <a:t>)</a:t>
          </a:r>
          <a:endParaRPr lang="zh-TW" altLang="en-US" sz="3000" strike="noStrike" kern="1200" dirty="0"/>
        </a:p>
      </dsp:txBody>
      <dsp:txXfrm>
        <a:off x="6336573" y="744712"/>
        <a:ext cx="2473013" cy="2167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C7C4-5D4E-4449-A2FA-C3F790CF3F8D}">
      <dsp:nvSpPr>
        <dsp:cNvPr id="0" name=""/>
        <dsp:cNvSpPr/>
      </dsp:nvSpPr>
      <dsp:spPr>
        <a:xfrm>
          <a:off x="0" y="0"/>
          <a:ext cx="6732012" cy="18266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  初賽（</a:t>
          </a:r>
          <a:r>
            <a:rPr lang="en-US" altLang="zh-TW" sz="3600" kern="1200" dirty="0"/>
            <a:t>10/16-17</a:t>
          </a:r>
          <a:r>
            <a:rPr lang="zh-TW" altLang="en-US" sz="3600" kern="1200" dirty="0"/>
            <a:t>）</a:t>
          </a:r>
          <a:r>
            <a:rPr lang="en-US" altLang="zh-TW" sz="3600" kern="1200" dirty="0"/>
            <a:t>: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循環賽，決定兩隊晉級</a:t>
          </a:r>
        </a:p>
      </dsp:txBody>
      <dsp:txXfrm>
        <a:off x="53500" y="53500"/>
        <a:ext cx="4844066" cy="1719611"/>
      </dsp:txXfrm>
    </dsp:sp>
    <dsp:sp modelId="{B8EF49F1-18A9-40FD-9CA5-6EDD8529D7AF}">
      <dsp:nvSpPr>
        <dsp:cNvPr id="0" name=""/>
        <dsp:cNvSpPr/>
      </dsp:nvSpPr>
      <dsp:spPr>
        <a:xfrm>
          <a:off x="1188002" y="2232525"/>
          <a:ext cx="6732012" cy="18266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     決賽（</a:t>
          </a:r>
          <a:r>
            <a:rPr lang="en-US" altLang="zh-TW" sz="3600" kern="1200" dirty="0"/>
            <a:t>10/29</a:t>
          </a:r>
          <a:r>
            <a:rPr lang="zh-TW" altLang="en-US" sz="3600" kern="1200" dirty="0"/>
            <a:t>上午）</a:t>
          </a:r>
        </a:p>
      </dsp:txBody>
      <dsp:txXfrm>
        <a:off x="1241502" y="2286025"/>
        <a:ext cx="4249712" cy="1719611"/>
      </dsp:txXfrm>
    </dsp:sp>
    <dsp:sp modelId="{AE566EF3-F4CB-4CE9-832C-6BA1FA954287}">
      <dsp:nvSpPr>
        <dsp:cNvPr id="0" name=""/>
        <dsp:cNvSpPr/>
      </dsp:nvSpPr>
      <dsp:spPr>
        <a:xfrm>
          <a:off x="5544715" y="1435919"/>
          <a:ext cx="1187297" cy="11872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/>
        </a:p>
      </dsp:txBody>
      <dsp:txXfrm>
        <a:off x="5811857" y="1435919"/>
        <a:ext cx="653013" cy="89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2F751-E67B-D445-92F1-E080CCB1EE2D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F9E6-01D2-9F47-AF8A-E8758DA0BB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724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5B185-14F0-1641-8C51-283381338510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79A0-9A02-DE45-ADA2-A80EE0974B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411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首先非常感謝各位熱血的青年律師今天前來參加</a:t>
            </a:r>
            <a:r>
              <a:rPr kumimoji="1" lang="en-US" altLang="zh-TW" dirty="0"/>
              <a:t>2017</a:t>
            </a:r>
            <a:r>
              <a:rPr kumimoji="1" lang="zh-TW" altLang="en-US" dirty="0"/>
              <a:t>年公斷盃的賽務說明會。我是這場活動的負責人，我叫馥安，很開心認識大家。今天會場只有我跟你們，所以大家就像來聊天喝茶一樣，不用拘謹</a:t>
            </a:r>
            <a:r>
              <a:rPr kumimoji="1" lang="zh-TW" altLang="en-US" dirty="0">
                <a:sym typeface="Wingdings"/>
              </a:rPr>
              <a:t>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90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今天說明會的流程呢，就是我會先講解賽制，還有一些注意事項，等等也帶大家看一下比賽場地。然後看看各位有沒有什麼問題。</a:t>
            </a:r>
            <a:endParaRPr kumimoji="1" lang="en-US" altLang="zh-TW" dirty="0"/>
          </a:p>
          <a:p>
            <a:r>
              <a:rPr kumimoji="1" lang="zh-TW" altLang="en-US" dirty="0"/>
              <a:t>沒有問題的話，這個流程結束之後我們會進行公開抽籤，抽籤的過程將會直播。</a:t>
            </a:r>
            <a:endParaRPr kumimoji="1" lang="en-US" altLang="zh-TW" dirty="0"/>
          </a:p>
          <a:p>
            <a:r>
              <a:rPr kumimoji="1" lang="zh-TW" altLang="en-US" dirty="0"/>
              <a:t>最後我們會合照留念。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855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那麼話不多說，我們直接從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813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等一下會按照這個賽程抽籤</a:t>
            </a:r>
            <a:endParaRPr kumimoji="1" lang="en-US" altLang="zh-TW" dirty="0"/>
          </a:p>
          <a:p>
            <a:r>
              <a:rPr kumimoji="1" lang="zh-TW" altLang="en-US" dirty="0"/>
              <a:t>參觀場地</a:t>
            </a:r>
            <a:endParaRPr kumimoji="1" lang="en-US" altLang="zh-TW" dirty="0"/>
          </a:p>
          <a:p>
            <a:r>
              <a:rPr kumimoji="1" lang="zh-TW" altLang="en-US" dirty="0"/>
              <a:t>每個隊伍會比到三場，可能兩正一反</a:t>
            </a:r>
            <a:r>
              <a:rPr kumimoji="1" lang="en-US" altLang="zh-TW" dirty="0"/>
              <a:t>  </a:t>
            </a:r>
            <a:r>
              <a:rPr kumimoji="1" lang="zh-TW" altLang="en-US" dirty="0"/>
              <a:t>或兩返一正</a:t>
            </a:r>
            <a:endParaRPr kumimoji="1" lang="en-US" altLang="zh-TW" dirty="0"/>
          </a:p>
          <a:p>
            <a:r>
              <a:rPr kumimoji="1" lang="zh-TW" altLang="en-US" dirty="0"/>
              <a:t>從早上八點半比到晚上六點半</a:t>
            </a:r>
            <a:endParaRPr kumimoji="1" lang="en-US" altLang="zh-TW" dirty="0"/>
          </a:p>
          <a:p>
            <a:r>
              <a:rPr kumimoji="1" lang="zh-TW" altLang="en-US" dirty="0"/>
              <a:t>七點宣布晉級隊伍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406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增加一個違規欄位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164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每個違規扣</a:t>
            </a:r>
            <a:r>
              <a:rPr kumimoji="1" lang="en-US" altLang="zh-TW" dirty="0"/>
              <a:t>1</a:t>
            </a:r>
            <a:r>
              <a:rPr kumimoji="1" lang="zh-TW" altLang="en-US" dirty="0"/>
              <a:t>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114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每個違規扣</a:t>
            </a:r>
            <a:r>
              <a:rPr kumimoji="1" lang="en-US" altLang="zh-TW" dirty="0"/>
              <a:t>1</a:t>
            </a:r>
            <a:r>
              <a:rPr kumimoji="1" lang="zh-TW" altLang="en-US" dirty="0"/>
              <a:t>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95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不能使用</a:t>
            </a:r>
            <a:r>
              <a:rPr kumimoji="1" lang="en-US" altLang="zh-TW" dirty="0" err="1"/>
              <a:t>ppt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不能使用道具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可以庭呈自己的書狀，但不能有多餘的書狀（減輕大家負擔，請盡量在一份書狀中完整表達）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沒有規定兩位辯士要如何分配爭點，自行決定。不過就我所知，通常是一辯負責程序，二辯負責實體。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辯士不用相同，各隊自行安排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第二天不用來，可以出去玩。下午決賽開放旁聽，晚上會頒獎。要拿單據來退保證金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79A0-9A02-DE45-ADA2-A80EE0974B22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396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851769" y="6193692"/>
            <a:ext cx="3292231" cy="664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4524350"/>
            <a:ext cx="7772400" cy="1220959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kumimoji="1" lang="en-US" altLang="zh-TW" dirty="0"/>
              <a:t>Title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895743"/>
            <a:ext cx="6400800" cy="7127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dirty="0"/>
              <a:t>Subtitle</a:t>
            </a:r>
            <a:endParaRPr kumimoji="1" lang="zh-TW" altLang="en-US" dirty="0"/>
          </a:p>
        </p:txBody>
      </p:sp>
      <p:pic>
        <p:nvPicPr>
          <p:cNvPr id="5" name="圖片 4" descr="CAAbanner09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" t="18714" r="26118" b="31664"/>
          <a:stretch/>
        </p:blipFill>
        <p:spPr>
          <a:xfrm>
            <a:off x="0" y="0"/>
            <a:ext cx="9163256" cy="43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131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853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1789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174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hinese Arbitration Association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t="25622" r="3860" b="56952"/>
          <a:stretch/>
        </p:blipFill>
        <p:spPr>
          <a:xfrm>
            <a:off x="6009579" y="6356350"/>
            <a:ext cx="2795433" cy="4361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4289426"/>
            <a:ext cx="7772400" cy="1470025"/>
          </a:xfrm>
        </p:spPr>
        <p:txBody>
          <a:bodyPr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kumimoji="1" lang="en-US" altLang="zh-TW" dirty="0"/>
              <a:t>Thank</a:t>
            </a:r>
            <a:r>
              <a:rPr kumimoji="1" lang="zh-TW" altLang="en-US" dirty="0"/>
              <a:t> </a:t>
            </a:r>
            <a:r>
              <a:rPr kumimoji="1" lang="en-US" altLang="zh-TW" dirty="0"/>
              <a:t>You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80452" cy="365125"/>
          </a:xfrm>
        </p:spPr>
        <p:txBody>
          <a:bodyPr/>
          <a:lstStyle/>
          <a:p>
            <a:fld id="{A51EBEF8-5839-304F-BAD0-4CD241016564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895600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769665" y="6356350"/>
            <a:ext cx="945758" cy="365125"/>
          </a:xfrm>
        </p:spPr>
        <p:txBody>
          <a:bodyPr/>
          <a:lstStyle/>
          <a:p>
            <a:fld id="{6D8D365A-6932-7448-BA36-B79D3690D56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745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00730"/>
          </a:xfrm>
        </p:spPr>
        <p:txBody>
          <a:bodyPr/>
          <a:lstStyle/>
          <a:p>
            <a:r>
              <a:rPr kumimoji="1" lang="en-US" altLang="zh-TW" dirty="0"/>
              <a:t>Title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7200" y="1800032"/>
            <a:ext cx="8229600" cy="4326131"/>
          </a:xfrm>
        </p:spPr>
        <p:txBody>
          <a:bodyPr/>
          <a:lstStyle>
            <a:lvl2pPr marL="914400" indent="-457200">
              <a:buFont typeface="Arial"/>
              <a:buChar char="•"/>
              <a:defRPr/>
            </a:lvl2pPr>
          </a:lstStyle>
          <a:p>
            <a:pPr lvl="1"/>
            <a:r>
              <a:rPr kumimoji="1" lang="en-US" altLang="zh-TW" dirty="0"/>
              <a:t>Content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325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TW" dirty="0"/>
              <a:t>Title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TW" dirty="0"/>
              <a:t>Subtitle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77898" y="1342625"/>
            <a:ext cx="7188204" cy="335645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17638"/>
            <a:ext cx="977898" cy="18256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66102" y="1417638"/>
            <a:ext cx="977898" cy="18256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043301"/>
            <a:ext cx="9144000" cy="6349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1417638"/>
            <a:ext cx="977898" cy="182562"/>
          </a:xfrm>
          <a:prstGeom prst="rect">
            <a:avLst/>
          </a:prstGeom>
          <a:gradFill flip="none" rotWithShape="1">
            <a:gsLst>
              <a:gs pos="0">
                <a:srgbClr val="DF0205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77898" y="1345658"/>
            <a:ext cx="7188204" cy="33564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8166102" y="1403744"/>
            <a:ext cx="977898" cy="18256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9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5720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261"/>
          </a:xfrm>
        </p:spPr>
        <p:txBody>
          <a:bodyPr/>
          <a:lstStyle>
            <a:lvl1pPr>
              <a:defRPr>
                <a:latin typeface="DFKai-SB"/>
                <a:cs typeface="DFKai-SB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38387"/>
            <a:ext cx="4038600" cy="438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38387"/>
            <a:ext cx="4038600" cy="438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149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4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693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16481"/>
            <a:ext cx="4040188" cy="37096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7693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16481"/>
            <a:ext cx="4041775" cy="37096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146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4900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788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365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689"/>
            <a:ext cx="8229600" cy="986229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1713729"/>
            <a:ext cx="5111750" cy="4412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713729"/>
            <a:ext cx="3008313" cy="44124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917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5584" y="36987"/>
            <a:ext cx="5486401" cy="5220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5585" y="1837017"/>
            <a:ext cx="5486400" cy="4425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dirty="0"/>
              <a:t>將圖片拖曳至版面配置區或按一下圖示以新增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5585" y="559032"/>
            <a:ext cx="5486400" cy="767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ADF-72B1-BE41-AB66-A012C19341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45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1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dirty="0"/>
              <a:t>Title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87703"/>
            <a:ext cx="8229600" cy="433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TW" dirty="0"/>
              <a:t>Content</a:t>
            </a:r>
            <a:endParaRPr kumimoji="1" lang="zh-TW" altLang="en-US" dirty="0"/>
          </a:p>
          <a:p>
            <a:pPr lvl="1"/>
            <a:endParaRPr kumimoji="1" lang="zh-TW" altLang="en-US" dirty="0"/>
          </a:p>
          <a:p>
            <a:pPr lvl="2"/>
            <a:endParaRPr kumimoji="1" lang="zh-TW" altLang="en-US" dirty="0"/>
          </a:p>
          <a:p>
            <a:pPr lvl="3"/>
            <a:endParaRPr kumimoji="1" lang="zh-TW" altLang="en-US" dirty="0"/>
          </a:p>
          <a:p>
            <a:pPr lvl="4"/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8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C9E7-45CF-3E42-B363-B1F1E540FEA9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80861" y="6356350"/>
            <a:ext cx="2486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71462" y="6356350"/>
            <a:ext cx="72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7ADF-72B1-BE41-AB66-A012C1934119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977898" y="1342625"/>
            <a:ext cx="7188204" cy="33564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417638"/>
            <a:ext cx="977898" cy="18256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6102" y="1417638"/>
            <a:ext cx="977898" cy="1825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77898" y="1342625"/>
            <a:ext cx="7188204" cy="33564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1417638"/>
            <a:ext cx="977898" cy="182562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0000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166102" y="1417638"/>
            <a:ext cx="977898" cy="18256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DF020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>
                <a:noFill/>
              </a:ln>
            </a:endParaRPr>
          </a:p>
        </p:txBody>
      </p:sp>
      <p:pic>
        <p:nvPicPr>
          <p:cNvPr id="15" name="圖片 14" descr="Chinese Arbitration Association.pdf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21306" r="83260" b="56952"/>
          <a:stretch/>
        </p:blipFill>
        <p:spPr>
          <a:xfrm>
            <a:off x="8687781" y="6285309"/>
            <a:ext cx="436681" cy="507207"/>
          </a:xfrm>
          <a:prstGeom prst="rect">
            <a:avLst/>
          </a:prstGeom>
        </p:spPr>
      </p:pic>
      <p:pic>
        <p:nvPicPr>
          <p:cNvPr id="14" name="圖片 13" descr="Chinese Arbitration Association.pdf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t="25622" r="3860" b="56952"/>
          <a:stretch/>
        </p:blipFill>
        <p:spPr>
          <a:xfrm>
            <a:off x="6009579" y="6356350"/>
            <a:ext cx="2795433" cy="4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BEF8-5839-304F-BAD0-4CD241016564}" type="datetimeFigureOut">
              <a:rPr kumimoji="1" lang="zh-TW" altLang="en-US" smtClean="0"/>
              <a:t>2021/9/14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65A-6932-7448-BA36-B79D3690D56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 descr="ppt theme cover 2.jpg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7958" r="2933" b="16726"/>
          <a:stretch/>
        </p:blipFill>
        <p:spPr>
          <a:xfrm>
            <a:off x="0" y="0"/>
            <a:ext cx="9144000" cy="3809658"/>
          </a:xfrm>
          <a:prstGeom prst="rect">
            <a:avLst/>
          </a:prstGeom>
        </p:spPr>
      </p:pic>
      <p:pic>
        <p:nvPicPr>
          <p:cNvPr id="8" name="圖片 7" descr="Chinese Arbitration Association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21306" r="83260" b="56952"/>
          <a:stretch/>
        </p:blipFill>
        <p:spPr>
          <a:xfrm>
            <a:off x="8687781" y="6285309"/>
            <a:ext cx="436681" cy="507207"/>
          </a:xfrm>
          <a:prstGeom prst="rect">
            <a:avLst/>
          </a:prstGeom>
        </p:spPr>
      </p:pic>
      <p:pic>
        <p:nvPicPr>
          <p:cNvPr id="9" name="圖片 8" descr="Chinese Arbitration Association.pdf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t="25622" r="3860" b="56952"/>
          <a:stretch/>
        </p:blipFill>
        <p:spPr>
          <a:xfrm>
            <a:off x="6009579" y="6356350"/>
            <a:ext cx="2795433" cy="4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賽務說明會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2021</a:t>
            </a:r>
            <a:r>
              <a:rPr kumimoji="1" lang="zh-TW" altLang="en-US" dirty="0"/>
              <a:t>公斷盃青年律師模擬仲裁庭辯論賽</a:t>
            </a:r>
          </a:p>
        </p:txBody>
      </p:sp>
    </p:spTree>
    <p:extLst>
      <p:ext uri="{BB962C8B-B14F-4D97-AF65-F5344CB8AC3E}">
        <p14:creationId xmlns:p14="http://schemas.microsoft.com/office/powerpoint/2010/main" val="9625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比賽進行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66C7095-F3A6-40C2-8DD7-DCBD4CDF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1017" y="25038"/>
            <a:ext cx="9206034" cy="6908421"/>
          </a:xfrm>
        </p:spPr>
      </p:pic>
    </p:spTree>
    <p:extLst>
      <p:ext uri="{BB962C8B-B14F-4D97-AF65-F5344CB8AC3E}">
        <p14:creationId xmlns:p14="http://schemas.microsoft.com/office/powerpoint/2010/main" val="237649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845895-06E8-45F0-8B5B-4C0C6988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1825EC8-7C88-4880-96B0-63AF89445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0532" cy="6939858"/>
          </a:xfrm>
        </p:spPr>
      </p:pic>
    </p:spTree>
    <p:extLst>
      <p:ext uri="{BB962C8B-B14F-4D97-AF65-F5344CB8AC3E}">
        <p14:creationId xmlns:p14="http://schemas.microsoft.com/office/powerpoint/2010/main" val="420545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比賽進行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B919A17-B8B2-4D7F-8D90-F948D837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368"/>
            <a:ext cx="9231094" cy="55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比賽進行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26AA1F-4783-4B8E-8149-FFB528EE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55" y="1029570"/>
            <a:ext cx="9326110" cy="598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座位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634630" y="2053516"/>
            <a:ext cx="187743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TW" altLang="en-US" sz="4400" dirty="0"/>
              <a:t>仲裁庭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07261" y="3120804"/>
            <a:ext cx="702604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4400" dirty="0"/>
              <a:t>聲請人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61863" y="3120804"/>
            <a:ext cx="756652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4400" dirty="0"/>
              <a:t>相對人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03633" y="447502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/>
              <a:t>Ｏ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03633" y="313533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/>
              <a:t>Ｏ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035448" y="437888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/>
              <a:t>Ｏ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035448" y="314568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/>
              <a:t>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784371" y="3145685"/>
            <a:ext cx="8002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/>
              <a:t>正一</a:t>
            </a:r>
            <a:endParaRPr kumimoji="1" lang="en-US" altLang="zh-TW" sz="2400" dirty="0"/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r>
              <a:rPr kumimoji="1" lang="zh-TW" altLang="en-US" sz="2400" dirty="0"/>
              <a:t>正二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57302" y="3209334"/>
            <a:ext cx="8002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/>
              <a:t>反一</a:t>
            </a:r>
            <a:endParaRPr kumimoji="1" lang="en-US" altLang="zh-TW" sz="2400" dirty="0"/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r>
              <a:rPr kumimoji="1" lang="zh-TW" altLang="en-US" sz="2400" dirty="0"/>
              <a:t>反二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552422" y="2560623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>
                <a:solidFill>
                  <a:srgbClr val="FF0000"/>
                </a:solidFill>
              </a:rPr>
              <a:t>1</a:t>
            </a:r>
            <a:endParaRPr kumimoji="1" lang="zh-TW" altLang="en-US" sz="4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13260" y="2560622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>
                <a:solidFill>
                  <a:srgbClr val="FF0000"/>
                </a:solidFill>
              </a:rPr>
              <a:t>2</a:t>
            </a:r>
            <a:endParaRPr kumimoji="1" lang="zh-TW" altLang="en-US" sz="4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11441" y="4115181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>
                <a:solidFill>
                  <a:srgbClr val="FF0000"/>
                </a:solidFill>
              </a:rPr>
              <a:t>3</a:t>
            </a:r>
            <a:endParaRPr kumimoji="1" lang="zh-TW" altLang="en-US" sz="4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545378" y="4253680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>
                <a:solidFill>
                  <a:srgbClr val="FF0000"/>
                </a:solidFill>
              </a:rPr>
              <a:t>4</a:t>
            </a:r>
            <a:endParaRPr kumimoji="1" lang="zh-TW" altLang="en-US" sz="4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82955" y="3209334"/>
            <a:ext cx="2029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>
                <a:solidFill>
                  <a:srgbClr val="FF0000"/>
                </a:solidFill>
              </a:rPr>
              <a:t>&lt;====5</a:t>
            </a:r>
            <a:endParaRPr kumimoji="1" lang="zh-TW" altLang="en-US" sz="4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386305" y="4315190"/>
            <a:ext cx="2029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dirty="0">
                <a:solidFill>
                  <a:srgbClr val="FF0000"/>
                </a:solidFill>
              </a:rPr>
              <a:t>6====&gt;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36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獎項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TW" altLang="en-US" dirty="0"/>
              <a:t>團體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zh-TW" altLang="en-US" dirty="0"/>
              <a:t>冠軍</a:t>
            </a:r>
            <a:endParaRPr kumimoji="1" lang="en-US" altLang="zh-TW" dirty="0"/>
          </a:p>
          <a:p>
            <a:r>
              <a:rPr kumimoji="1" lang="zh-TW" altLang="en-US" dirty="0"/>
              <a:t>亞軍</a:t>
            </a:r>
            <a:endParaRPr kumimoji="1" lang="en-US" altLang="zh-TW" dirty="0"/>
          </a:p>
          <a:p>
            <a:r>
              <a:rPr kumimoji="1" lang="zh-TW" altLang="en-US" strike="sngStrike" dirty="0"/>
              <a:t>季軍</a:t>
            </a:r>
            <a:r>
              <a:rPr kumimoji="1" lang="en-US" altLang="zh-TW" strike="sngStrike" dirty="0"/>
              <a:t>(</a:t>
            </a:r>
            <a:r>
              <a:rPr kumimoji="1" lang="zh-TW" altLang="en-US" strike="sngStrike" dirty="0"/>
              <a:t>因不滿八隊取消</a:t>
            </a:r>
            <a:r>
              <a:rPr kumimoji="1" lang="en-US" altLang="zh-TW" strike="sngStrike" dirty="0"/>
              <a:t>)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kumimoji="1" lang="zh-TW" altLang="en-US" dirty="0"/>
              <a:t>個人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zh-TW" altLang="en-US" dirty="0"/>
              <a:t>預賽最佳辯士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需以辯士身分出場至少兩次方有資格獲獎</a:t>
            </a:r>
            <a:endParaRPr kumimoji="1" lang="en-US" altLang="zh-TW" dirty="0"/>
          </a:p>
          <a:p>
            <a:r>
              <a:rPr kumimoji="1" lang="zh-TW" altLang="en-US" dirty="0"/>
              <a:t>決賽最佳辯士</a:t>
            </a:r>
            <a:endParaRPr kumimoji="1" lang="en-US" altLang="zh-TW" dirty="0"/>
          </a:p>
          <a:p>
            <a:r>
              <a:rPr kumimoji="1" lang="zh-TW" altLang="en-US" strike="sngStrike" dirty="0"/>
              <a:t>傑出辯士</a:t>
            </a:r>
            <a:r>
              <a:rPr kumimoji="1" lang="en-US" altLang="zh-TW" strike="sngStrike" dirty="0"/>
              <a:t>x3</a:t>
            </a:r>
          </a:p>
          <a:p>
            <a:pPr lvl="1"/>
            <a:r>
              <a:rPr kumimoji="1" lang="zh-TW" altLang="en-US" strike="sngStrike" dirty="0"/>
              <a:t>需以辯士身分出場至少兩次方有資格獲獎</a:t>
            </a:r>
            <a:endParaRPr kumimoji="1" lang="en-US" altLang="zh-TW" strike="sngStrike" dirty="0"/>
          </a:p>
          <a:p>
            <a:r>
              <a:rPr kumimoji="1" lang="zh-TW" altLang="en-US" dirty="0"/>
              <a:t>參加獎</a:t>
            </a:r>
          </a:p>
        </p:txBody>
      </p:sp>
    </p:spTree>
    <p:extLst>
      <p:ext uri="{BB962C8B-B14F-4D97-AF65-F5344CB8AC3E}">
        <p14:creationId xmlns:p14="http://schemas.microsoft.com/office/powerpoint/2010/main" val="235184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D91AC0-577C-4EA5-97B1-9C5CB079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A83526-AAA7-4437-BF26-B54EFB49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4" indent="0">
              <a:lnSpc>
                <a:spcPts val="2800"/>
              </a:lnSpc>
              <a:buNone/>
            </a:pPr>
            <a:r>
              <a:rPr lang="zh-TW" altLang="en-US" sz="2400" dirty="0"/>
              <a:t>交通補貼：跨縣市交通以高鐵經濟艙票價為上限 </a:t>
            </a:r>
            <a:r>
              <a:rPr lang="en-US" altLang="zh-TW" sz="2400" dirty="0"/>
              <a:t>(</a:t>
            </a:r>
            <a:r>
              <a:rPr lang="zh-TW" altLang="en-US" sz="2400" dirty="0"/>
              <a:t>每人</a:t>
            </a:r>
            <a:r>
              <a:rPr lang="en-US" altLang="zh-TW" sz="2400" dirty="0"/>
              <a:t>)</a:t>
            </a:r>
            <a:r>
              <a:rPr lang="zh-TW" altLang="en-US" sz="2400" dirty="0"/>
              <a:t>，市區內（台北、高雄）則以每隊 </a:t>
            </a:r>
            <a:r>
              <a:rPr lang="en-US" altLang="zh-TW" sz="2400" dirty="0"/>
              <a:t>2,000 </a:t>
            </a:r>
            <a:r>
              <a:rPr lang="zh-TW" altLang="en-US" sz="2400" dirty="0"/>
              <a:t>元為 上限，均須提供相關單據。 </a:t>
            </a:r>
            <a:endParaRPr lang="en-US" altLang="zh-TW" sz="2400" dirty="0"/>
          </a:p>
          <a:p>
            <a:pPr marL="457200" lvl="4" indent="0">
              <a:lnSpc>
                <a:spcPts val="2800"/>
              </a:lnSpc>
              <a:buNone/>
            </a:pPr>
            <a:endParaRPr lang="en-US" altLang="zh-TW" sz="2400" dirty="0"/>
          </a:p>
          <a:p>
            <a:pPr marL="457200" lvl="4" indent="0">
              <a:lnSpc>
                <a:spcPts val="2800"/>
              </a:lnSpc>
              <a:buNone/>
            </a:pPr>
            <a:r>
              <a:rPr lang="zh-TW" altLang="en-US" sz="2400" dirty="0"/>
              <a:t>住宿補貼：進入決賽之兩隊，本會將提供隊員高雄漢來酒店 </a:t>
            </a:r>
            <a:r>
              <a:rPr lang="en-US" altLang="zh-TW" sz="2400" dirty="0"/>
              <a:t>10 </a:t>
            </a:r>
            <a:r>
              <a:rPr lang="zh-TW" altLang="en-US" sz="2400" dirty="0"/>
              <a:t>月 </a:t>
            </a:r>
            <a:r>
              <a:rPr lang="en-US" altLang="zh-TW" sz="2400" dirty="0"/>
              <a:t>28 </a:t>
            </a:r>
            <a:r>
              <a:rPr lang="zh-TW" altLang="en-US" sz="2400" dirty="0"/>
              <a:t>日一晚之住宿（不含教練）。</a:t>
            </a:r>
            <a:endParaRPr lang="zh-TW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20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D0F417-38F1-46AE-AE88-C986396A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爭點與陳述技巧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7BAB2B-F5D6-4609-B526-C15A71CF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關鍵在於說服：反駁對手不是最重要的</a:t>
            </a:r>
            <a:endParaRPr lang="en-US" altLang="zh-TW" dirty="0"/>
          </a:p>
          <a:p>
            <a:r>
              <a:rPr lang="zh-TW" altLang="en-US" dirty="0"/>
              <a:t>爭點很多，時間控制與講清楚內容比較重要。</a:t>
            </a:r>
            <a:endParaRPr lang="en-US" altLang="zh-TW" dirty="0"/>
          </a:p>
          <a:p>
            <a:r>
              <a:rPr lang="zh-TW" altLang="en-US" dirty="0"/>
              <a:t>因本次爭點有許多都是新領域，除了法律解釋適用本身，可考慮加入「政策」、「事前觀點」的考量。</a:t>
            </a:r>
            <a:endParaRPr lang="en-US" altLang="zh-TW" dirty="0"/>
          </a:p>
          <a:p>
            <a:r>
              <a:rPr lang="zh-TW" altLang="en-US" dirty="0"/>
              <a:t>可使用的法源包括：</a:t>
            </a:r>
            <a:endParaRPr lang="en-US" altLang="zh-TW" dirty="0"/>
          </a:p>
          <a:p>
            <a:pPr lvl="1"/>
            <a:r>
              <a:rPr lang="zh-TW" altLang="en-US" dirty="0"/>
              <a:t>法院裁判</a:t>
            </a:r>
            <a:endParaRPr lang="en-US" altLang="zh-TW" dirty="0"/>
          </a:p>
          <a:p>
            <a:pPr lvl="1"/>
            <a:r>
              <a:rPr lang="zh-TW" altLang="en-US" dirty="0"/>
              <a:t>法務部的函釋</a:t>
            </a:r>
            <a:endParaRPr lang="en-US" altLang="zh-TW" dirty="0"/>
          </a:p>
          <a:p>
            <a:pPr lvl="1"/>
            <a:r>
              <a:rPr lang="zh-TW" altLang="en-US" dirty="0"/>
              <a:t>學說見解</a:t>
            </a:r>
            <a:endParaRPr lang="en-US" altLang="zh-TW" dirty="0"/>
          </a:p>
          <a:p>
            <a:pPr lvl="1"/>
            <a:r>
              <a:rPr lang="zh-TW" altLang="en-US" dirty="0"/>
              <a:t>外國實踐也可以法理的方式納入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26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28D4C-0F42-4A1D-8CAD-8C43D03D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爭點與陳述技巧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A0A3C1-83BB-400D-9F16-8219A432C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lnSpc>
                <a:spcPts val="2800"/>
              </a:lnSpc>
              <a:buFont typeface="Arial"/>
              <a:buChar char="•"/>
            </a:pPr>
            <a:r>
              <a:rPr lang="zh-TW" altLang="zh-TW" sz="2800" dirty="0"/>
              <a:t>本仲裁事件董仲裁人是否應迴避</a:t>
            </a:r>
            <a:r>
              <a:rPr lang="en-US" altLang="zh-TW" sz="2800" dirty="0"/>
              <a:t>?</a:t>
            </a:r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除了法定事由外，仲裁人聲明書記載的事項有無效力？公道仲裁協會的仲裁人倫理規範？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en-US" altLang="zh-TW" sz="2800" dirty="0"/>
              <a:t>IBA</a:t>
            </a:r>
            <a:r>
              <a:rPr lang="zh-TW" altLang="en-US" sz="2800" dirty="0"/>
              <a:t> </a:t>
            </a:r>
            <a:r>
              <a:rPr lang="en-US" altLang="zh-TW" sz="2800" dirty="0"/>
              <a:t>Guideline</a:t>
            </a:r>
            <a:r>
              <a:rPr lang="zh-TW" altLang="en-US" sz="2800" dirty="0"/>
              <a:t>可供參考。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迴避制度的目的？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1963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25BFB7-4434-4EAF-A9F6-59AD0885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爭點與陳述技巧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C9FC24-1554-4F66-90FD-A10F6C11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lnSpc>
                <a:spcPts val="2800"/>
              </a:lnSpc>
              <a:buFont typeface="Arial"/>
              <a:buChar char="•"/>
            </a:pPr>
            <a:r>
              <a:rPr lang="zh-TW" altLang="zh-TW" sz="2800" dirty="0"/>
              <a:t>本件「愛地球公司」、「路不轉公司」間有無仲裁協議？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仲裁協議的承繼問題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禁止轉讓條款是否產生影響？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准或不准可能產生什麼影響？</a:t>
            </a:r>
            <a:endParaRPr lang="zh-TW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757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說明會流程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賽制說明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賽務時程表</a:t>
            </a:r>
            <a:endParaRPr kumimoji="1" lang="en-US" altLang="zh-TW" dirty="0"/>
          </a:p>
          <a:p>
            <a:pPr lvl="1"/>
            <a:r>
              <a:rPr kumimoji="1" lang="zh-TW" altLang="en-US" strike="sngStrike" dirty="0"/>
              <a:t>書狀撰寫</a:t>
            </a:r>
            <a:endParaRPr kumimoji="1" lang="en-US" altLang="zh-TW" strike="sngStrike" dirty="0"/>
          </a:p>
          <a:p>
            <a:pPr lvl="1"/>
            <a:r>
              <a:rPr kumimoji="1" lang="zh-TW" altLang="en-US" dirty="0"/>
              <a:t>比賽規則</a:t>
            </a:r>
            <a:endParaRPr kumimoji="1" lang="en-US" altLang="zh-TW" dirty="0"/>
          </a:p>
          <a:p>
            <a:r>
              <a:rPr kumimoji="1" lang="zh-TW" altLang="en-US" dirty="0"/>
              <a:t>Ｑ＆Ａ時間</a:t>
            </a:r>
            <a:endParaRPr kumimoji="1" lang="en-US" altLang="zh-TW" dirty="0"/>
          </a:p>
          <a:p>
            <a:r>
              <a:rPr kumimoji="1" lang="zh-TW" altLang="en-US" dirty="0"/>
              <a:t>抽籤</a:t>
            </a:r>
          </a:p>
        </p:txBody>
      </p:sp>
    </p:spTree>
    <p:extLst>
      <p:ext uri="{BB962C8B-B14F-4D97-AF65-F5344CB8AC3E}">
        <p14:creationId xmlns:p14="http://schemas.microsoft.com/office/powerpoint/2010/main" val="100968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D91AC0-577C-4EA5-97B1-9C5CB079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爭點與陳述技巧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A83526-AAA7-4437-BF26-B54EFB49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lnSpc>
                <a:spcPts val="2800"/>
              </a:lnSpc>
              <a:buFont typeface="Arial"/>
              <a:buChar char="•"/>
            </a:pPr>
            <a:r>
              <a:rPr lang="zh-TW" altLang="zh-TW" sz="2800" dirty="0"/>
              <a:t>「愛地球公司」聲請追加或準用民事訴訟法告知「頂得住公司」參加仲裁，應否准許？  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追加：國際仲裁中的作法可做為法理援用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注意通常准或不准追加、合併，仲裁庭背後的考量？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endParaRPr lang="zh-TW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7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5E1232-0A94-4EF3-B1C3-915067EE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爭點與陳述技巧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018D0E-6BE4-452E-986C-5EF670C0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lnSpc>
                <a:spcPts val="2800"/>
              </a:lnSpc>
              <a:buFont typeface="Arial"/>
              <a:buChar char="•"/>
            </a:pPr>
            <a:r>
              <a:rPr lang="zh-TW" altLang="zh-TW" sz="2800" dirty="0"/>
              <a:t>本仲裁事件詢問會是否均應改以線上方式進行？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線上仲裁與實體仲裁有何不同</a:t>
            </a:r>
            <a:r>
              <a:rPr lang="en-US" altLang="zh-TW" sz="2800" dirty="0"/>
              <a:t>?</a:t>
            </a:r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應考慮怎樣的仲裁原則？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dirty="0"/>
              <a:t>相關法規應如何解釋</a:t>
            </a:r>
            <a:r>
              <a:rPr lang="en-US" altLang="zh-TW" sz="2800" dirty="0"/>
              <a:t>?</a:t>
            </a:r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endParaRPr lang="zh-TW" altLang="zh-TW" sz="28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712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5E1232-0A94-4EF3-B1C3-915067EE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重要問題答覆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018D0E-6BE4-452E-986C-5EF670C0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b="1" dirty="0"/>
              <a:t>題本所稱「下一次詢問會」</a:t>
            </a:r>
            <a:r>
              <a:rPr lang="en-US" altLang="zh-TW" sz="2800" dirty="0"/>
              <a:t>:</a:t>
            </a:r>
            <a:r>
              <a:rPr lang="zh-TW" altLang="en-US" sz="2800" dirty="0"/>
              <a:t>就是本屆比賽口頭陳述部分，包括</a:t>
            </a:r>
            <a:r>
              <a:rPr lang="en-US" altLang="zh-TW" sz="2800" dirty="0"/>
              <a:t>16</a:t>
            </a:r>
            <a:r>
              <a:rPr lang="zh-TW" altLang="en-US" sz="2800" dirty="0"/>
              <a:t>號之初賽跟</a:t>
            </a:r>
            <a:r>
              <a:rPr lang="en-US" altLang="zh-TW" sz="2800" dirty="0"/>
              <a:t>29</a:t>
            </a:r>
            <a:r>
              <a:rPr lang="zh-TW" altLang="en-US" sz="2800" dirty="0"/>
              <a:t>號決賽。後續之詢問會期程尚未安排。</a:t>
            </a:r>
            <a:endParaRPr lang="en-US" altLang="zh-TW" sz="2800" dirty="0"/>
          </a:p>
          <a:p>
            <a:pPr marL="457200" lvl="4" indent="0">
              <a:lnSpc>
                <a:spcPts val="2800"/>
              </a:lnSpc>
              <a:buNone/>
            </a:pP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b="1" dirty="0"/>
              <a:t>題目中的疫情影響：</a:t>
            </a:r>
            <a:r>
              <a:rPr lang="zh-TW" altLang="en-US" sz="2800" dirty="0"/>
              <a:t>本競賽中請假設全國一直到</a:t>
            </a:r>
            <a:r>
              <a:rPr lang="en-US" altLang="zh-TW" sz="2800" dirty="0"/>
              <a:t>2021</a:t>
            </a:r>
            <a:r>
              <a:rPr lang="zh-TW" altLang="en-US" sz="2800" dirty="0"/>
              <a:t>年</a:t>
            </a:r>
            <a:r>
              <a:rPr lang="en-US" altLang="zh-TW" sz="2800" dirty="0"/>
              <a:t>9</a:t>
            </a:r>
            <a:r>
              <a:rPr lang="zh-TW" altLang="en-US" sz="2800" dirty="0"/>
              <a:t>月</a:t>
            </a:r>
            <a:r>
              <a:rPr lang="en-US" altLang="zh-TW" sz="2800" dirty="0"/>
              <a:t>30</a:t>
            </a:r>
            <a:r>
              <a:rPr lang="zh-TW" altLang="en-US" sz="2800" dirty="0"/>
              <a:t>日才從</a:t>
            </a:r>
            <a:r>
              <a:rPr lang="en-US" altLang="zh-TW" sz="2800" dirty="0"/>
              <a:t>3</a:t>
            </a:r>
            <a:r>
              <a:rPr lang="zh-TW" altLang="en-US" sz="2800" dirty="0"/>
              <a:t>級警戒回到</a:t>
            </a:r>
            <a:r>
              <a:rPr lang="en-US" altLang="zh-TW" sz="2800" dirty="0"/>
              <a:t>2</a:t>
            </a:r>
            <a:r>
              <a:rPr lang="zh-TW" altLang="en-US" sz="2800" dirty="0"/>
              <a:t>級警戒，但專家多認為未來</a:t>
            </a:r>
            <a:r>
              <a:rPr lang="en-US" altLang="zh-TW" sz="2800" dirty="0"/>
              <a:t>3-6</a:t>
            </a:r>
            <a:r>
              <a:rPr lang="zh-TW" altLang="en-US" sz="2800" dirty="0"/>
              <a:t>個月很有可能再度回到</a:t>
            </a:r>
            <a:r>
              <a:rPr lang="en-US" altLang="zh-TW" sz="2800" dirty="0"/>
              <a:t>3</a:t>
            </a:r>
            <a:r>
              <a:rPr lang="zh-TW" altLang="en-US" sz="2800" dirty="0"/>
              <a:t>級。</a:t>
            </a:r>
            <a:endParaRPr lang="en-US" altLang="zh-TW" sz="2800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endParaRPr lang="en-US" altLang="zh-TW" sz="2800" b="1" dirty="0"/>
          </a:p>
          <a:p>
            <a:pPr marL="800100" lvl="4" indent="-342900">
              <a:lnSpc>
                <a:spcPts val="2800"/>
              </a:lnSpc>
              <a:buFont typeface="Arial"/>
              <a:buChar char="•"/>
            </a:pPr>
            <a:r>
              <a:rPr lang="zh-TW" altLang="en-US" sz="2800" b="1" dirty="0"/>
              <a:t>題本第</a:t>
            </a:r>
            <a:r>
              <a:rPr lang="en-US" altLang="zh-TW" sz="2800" b="1" dirty="0"/>
              <a:t>38</a:t>
            </a:r>
            <a:r>
              <a:rPr lang="zh-TW" altLang="en-US" sz="2800" b="1" dirty="0"/>
              <a:t>頁證</a:t>
            </a:r>
            <a:r>
              <a:rPr lang="en-US" altLang="zh-TW" sz="2800" b="1" dirty="0"/>
              <a:t>19 :</a:t>
            </a:r>
            <a:r>
              <a:rPr lang="zh-TW" altLang="en-US" sz="2800" dirty="0"/>
              <a:t>該處資料為兩種原料、設備本身的價格變動，並非絕對數值。同時兩個價格之間也不能互相比較。</a:t>
            </a:r>
            <a:endParaRPr lang="zh-TW" altLang="zh-TW" sz="28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412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FAQ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400" dirty="0"/>
              <a:t>可以使用</a:t>
            </a:r>
            <a:r>
              <a:rPr kumimoji="1" lang="en-US" altLang="zh-TW" sz="2400" dirty="0" err="1"/>
              <a:t>ppt</a:t>
            </a:r>
            <a:r>
              <a:rPr kumimoji="1" lang="zh-TW" altLang="en-US" sz="2400" dirty="0"/>
              <a:t>嗎？</a:t>
            </a:r>
            <a:r>
              <a:rPr kumimoji="1" lang="en-US" altLang="zh-TW" sz="2400" dirty="0"/>
              <a:t>-&gt;</a:t>
            </a:r>
            <a:r>
              <a:rPr kumimoji="1" lang="en-US" altLang="zh-TW" sz="2400" dirty="0">
                <a:solidFill>
                  <a:srgbClr val="FF0000"/>
                </a:solidFill>
              </a:rPr>
              <a:t>No</a:t>
            </a:r>
          </a:p>
          <a:p>
            <a:r>
              <a:rPr kumimoji="1" lang="zh-TW" altLang="en-US" sz="2400" dirty="0"/>
              <a:t>可以使用道具嗎？</a:t>
            </a:r>
            <a:r>
              <a:rPr kumimoji="1" lang="en-US" altLang="zh-TW" sz="2400" dirty="0"/>
              <a:t>-&gt;</a:t>
            </a:r>
            <a:r>
              <a:rPr kumimoji="1" lang="en-US" altLang="zh-TW" sz="2400" dirty="0">
                <a:solidFill>
                  <a:srgbClr val="FF0000"/>
                </a:solidFill>
              </a:rPr>
              <a:t>No</a:t>
            </a:r>
          </a:p>
          <a:p>
            <a:r>
              <a:rPr kumimoji="1" lang="zh-TW" altLang="en-US" sz="2400" dirty="0"/>
              <a:t>可以庭呈書狀嗎？</a:t>
            </a:r>
            <a:r>
              <a:rPr kumimoji="1" lang="en-US" altLang="zh-TW" sz="2400" dirty="0"/>
              <a:t>-&gt;</a:t>
            </a:r>
            <a:r>
              <a:rPr kumimoji="1" lang="zh-TW" altLang="en-US" sz="2400" dirty="0"/>
              <a:t>不允許</a:t>
            </a:r>
            <a:endParaRPr kumimoji="1" lang="en-US" altLang="zh-TW" sz="2400" dirty="0"/>
          </a:p>
          <a:p>
            <a:r>
              <a:rPr kumimoji="1" lang="zh-TW" altLang="en-US" sz="2400" dirty="0"/>
              <a:t>每次比賽辯士要相同嗎？</a:t>
            </a:r>
            <a:r>
              <a:rPr kumimoji="1" lang="en-US" altLang="zh-TW" sz="2400" dirty="0"/>
              <a:t> -&gt;</a:t>
            </a:r>
            <a:r>
              <a:rPr kumimoji="1" lang="zh-TW" altLang="en-US" sz="2400" b="1" dirty="0">
                <a:solidFill>
                  <a:srgbClr val="FF0000"/>
                </a:solidFill>
              </a:rPr>
              <a:t>不必，但注意預賽最佳辯士得獎資格</a:t>
            </a:r>
            <a:endParaRPr kumimoji="1" lang="en-US" altLang="zh-TW" sz="2400" dirty="0"/>
          </a:p>
          <a:p>
            <a:r>
              <a:rPr kumimoji="1" lang="zh-TW" altLang="en-US" sz="2400" dirty="0"/>
              <a:t>如果沒有晉級，第二天要來嗎？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-&gt;</a:t>
            </a:r>
            <a:r>
              <a:rPr kumimoji="1" lang="zh-TW" altLang="en-US" sz="2400" b="1" dirty="0">
                <a:solidFill>
                  <a:srgbClr val="FF0000"/>
                </a:solidFill>
              </a:rPr>
              <a:t>自行決定</a:t>
            </a:r>
            <a:endParaRPr kumimoji="1" lang="en-US" altLang="zh-TW" sz="2400" b="1" dirty="0">
              <a:solidFill>
                <a:srgbClr val="FF0000"/>
              </a:solidFill>
            </a:endParaRPr>
          </a:p>
          <a:p>
            <a:r>
              <a:rPr kumimoji="1" lang="zh-TW" altLang="en-US" sz="2400" b="1" dirty="0">
                <a:solidFill>
                  <a:srgbClr val="FF0000"/>
                </a:solidFill>
              </a:rPr>
              <a:t>疫情應變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:</a:t>
            </a:r>
            <a:r>
              <a:rPr kumimoji="1" lang="zh-TW" altLang="en-US" sz="2400" b="1" dirty="0"/>
              <a:t>可能取消或改採線上舉行，視防疫規定決定</a:t>
            </a:r>
            <a:endParaRPr kumimoji="1" lang="en-US" altLang="zh-TW" sz="2400" b="1" dirty="0"/>
          </a:p>
          <a:p>
            <a:endParaRPr kumimoji="1" lang="en-US" altLang="zh-TW" sz="2400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95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Thank</a:t>
            </a:r>
            <a:r>
              <a:rPr kumimoji="1" lang="zh-TW" altLang="en-US" dirty="0"/>
              <a:t> </a:t>
            </a:r>
            <a:r>
              <a:rPr kumimoji="1" lang="en-US" altLang="zh-TW" dirty="0"/>
              <a:t>You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046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賽務時程表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95320"/>
              </p:ext>
            </p:extLst>
          </p:nvPr>
        </p:nvGraphicFramePr>
        <p:xfrm>
          <a:off x="216185" y="1800031"/>
          <a:ext cx="8809587" cy="461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07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賽制說明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74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賽程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144029"/>
              </p:ext>
            </p:extLst>
          </p:nvPr>
        </p:nvGraphicFramePr>
        <p:xfrm>
          <a:off x="766785" y="2067026"/>
          <a:ext cx="7920015" cy="405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28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初賽循環賽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59125F0-5759-4D4E-A7F5-F3E99C5D0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56986"/>
              </p:ext>
            </p:extLst>
          </p:nvPr>
        </p:nvGraphicFramePr>
        <p:xfrm>
          <a:off x="337353" y="2095129"/>
          <a:ext cx="8513687" cy="3551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532">
                  <a:extLst>
                    <a:ext uri="{9D8B030D-6E8A-4147-A177-3AD203B41FA5}">
                      <a16:colId xmlns:a16="http://schemas.microsoft.com/office/drawing/2014/main" val="917636178"/>
                    </a:ext>
                  </a:extLst>
                </a:gridCol>
                <a:gridCol w="3405064">
                  <a:extLst>
                    <a:ext uri="{9D8B030D-6E8A-4147-A177-3AD203B41FA5}">
                      <a16:colId xmlns:a16="http://schemas.microsoft.com/office/drawing/2014/main" val="575323137"/>
                    </a:ext>
                  </a:extLst>
                </a:gridCol>
                <a:gridCol w="3406091">
                  <a:extLst>
                    <a:ext uri="{9D8B030D-6E8A-4147-A177-3AD203B41FA5}">
                      <a16:colId xmlns:a16="http://schemas.microsoft.com/office/drawing/2014/main" val="2992663187"/>
                    </a:ext>
                  </a:extLst>
                </a:gridCol>
              </a:tblGrid>
              <a:tr h="710214">
                <a:tc gridSpan="3"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10/1</a:t>
                      </a:r>
                      <a:r>
                        <a:rPr lang="en-US" altLang="zh-TW" sz="1800" kern="100" dirty="0">
                          <a:effectLst/>
                        </a:rPr>
                        <a:t>6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初賽賽程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67405"/>
                  </a:ext>
                </a:extLst>
              </a:tr>
              <a:tr h="710214">
                <a:tc>
                  <a:txBody>
                    <a:bodyPr/>
                    <a:lstStyle/>
                    <a:p>
                      <a:r>
                        <a:rPr lang="zh-TW" sz="1800" kern="100">
                          <a:effectLst/>
                        </a:rPr>
                        <a:t>時間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zh-TW" sz="1800" kern="100">
                          <a:effectLst/>
                        </a:rPr>
                        <a:t>場地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</a:rPr>
                        <a:t>第</a:t>
                      </a:r>
                      <a:r>
                        <a:rPr lang="zh-TW" altLang="en-US" sz="1800" kern="100" dirty="0">
                          <a:effectLst/>
                        </a:rPr>
                        <a:t>四</a:t>
                      </a:r>
                      <a:r>
                        <a:rPr lang="zh-TW" sz="1800" kern="100" dirty="0">
                          <a:effectLst/>
                        </a:rPr>
                        <a:t>會議室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</a:rPr>
                        <a:t>第</a:t>
                      </a:r>
                      <a:r>
                        <a:rPr lang="zh-TW" altLang="en-US" sz="1800" kern="100" dirty="0">
                          <a:effectLst/>
                        </a:rPr>
                        <a:t>五</a:t>
                      </a:r>
                      <a:r>
                        <a:rPr lang="zh-TW" sz="1800" kern="100" dirty="0">
                          <a:effectLst/>
                        </a:rPr>
                        <a:t>會議室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59744"/>
                  </a:ext>
                </a:extLst>
              </a:tr>
              <a:tr h="710214"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09</a:t>
                      </a:r>
                      <a:r>
                        <a:rPr lang="en-US" altLang="zh-TW" sz="1800" kern="100" dirty="0">
                          <a:effectLst/>
                        </a:rPr>
                        <a:t>30</a:t>
                      </a:r>
                      <a:r>
                        <a:rPr lang="en-US" sz="1800" kern="100" dirty="0">
                          <a:effectLst/>
                        </a:rPr>
                        <a:t>-11</a:t>
                      </a:r>
                      <a:r>
                        <a:rPr lang="en-US" altLang="zh-TW" sz="1800" kern="100" dirty="0">
                          <a:effectLst/>
                        </a:rPr>
                        <a:t>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01 v. 02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03 v. 04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451101"/>
                  </a:ext>
                </a:extLst>
              </a:tr>
              <a:tr h="710214"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1300-1500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03 v. 01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04 v. 02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560195"/>
                  </a:ext>
                </a:extLst>
              </a:tr>
              <a:tr h="710214"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1500-1700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02 v. 03 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01 v. 04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755111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D7EC7C74-102F-4B11-A2AF-48BC3983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91" y="5758186"/>
            <a:ext cx="40030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列名在前者為聲請人方，後者為相對人方</a:t>
            </a:r>
            <a:r>
              <a:rPr kumimoji="0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kumimoji="0" lang="en-US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2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決賽晉級方式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先比「勝場數」</a:t>
            </a:r>
            <a:endParaRPr kumimoji="1" lang="en-US" altLang="zh-TW" dirty="0"/>
          </a:p>
          <a:p>
            <a:r>
              <a:rPr kumimoji="1" lang="zh-TW" altLang="en-US" dirty="0"/>
              <a:t>勝場數相同者，比隊伍積分</a:t>
            </a:r>
            <a:endParaRPr kumimoji="1" lang="en-US" altLang="zh-TW" dirty="0"/>
          </a:p>
          <a:p>
            <a:r>
              <a:rPr kumimoji="1" lang="zh-TW" altLang="en-US" dirty="0"/>
              <a:t>積分相同者，比相互勝負關係</a:t>
            </a:r>
            <a:endParaRPr kumimoji="1" lang="en-US" altLang="zh-TW" dirty="0"/>
          </a:p>
          <a:p>
            <a:r>
              <a:rPr kumimoji="1" lang="zh-TW" altLang="en-US" dirty="0"/>
              <a:t>取</a:t>
            </a:r>
            <a:r>
              <a:rPr kumimoji="1" lang="en-US" altLang="zh-TW" dirty="0"/>
              <a:t>2</a:t>
            </a:r>
            <a:r>
              <a:rPr kumimoji="1" lang="zh-TW" altLang="en-US" dirty="0"/>
              <a:t>隊晉級決賽，積分最高者扮演</a:t>
            </a:r>
            <a:r>
              <a:rPr kumimoji="1" lang="zh-TW" altLang="en-US" b="1" u="sng" dirty="0"/>
              <a:t>相對人</a:t>
            </a:r>
            <a:r>
              <a:rPr kumimoji="1" lang="zh-TW" altLang="en-US" dirty="0"/>
              <a:t>，積分次高者扮演</a:t>
            </a:r>
            <a:r>
              <a:rPr kumimoji="1" lang="zh-TW" altLang="en-US" b="1" u="sng" dirty="0"/>
              <a:t>聲請人</a:t>
            </a:r>
            <a:r>
              <a:rPr kumimoji="1" lang="zh-TW" altLang="en-US" dirty="0"/>
              <a:t>。</a:t>
            </a:r>
            <a:endParaRPr kumimoji="1" lang="en-US" altLang="zh-TW" dirty="0"/>
          </a:p>
          <a:p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Ｑ：積分如何計算？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zh-TW" altLang="en-US" dirty="0"/>
              <a:t>辯士分數加總</a:t>
            </a:r>
          </a:p>
        </p:txBody>
      </p:sp>
    </p:spTree>
    <p:extLst>
      <p:ext uri="{BB962C8B-B14F-4D97-AF65-F5344CB8AC3E}">
        <p14:creationId xmlns:p14="http://schemas.microsoft.com/office/powerpoint/2010/main" val="167055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辯士評分</a:t>
            </a:r>
          </a:p>
        </p:txBody>
      </p:sp>
      <p:pic>
        <p:nvPicPr>
          <p:cNvPr id="4" name="內容版面配置區 3" descr="辯士評分單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26" b="-15026"/>
          <a:stretch>
            <a:fillRect/>
          </a:stretch>
        </p:blipFill>
        <p:spPr>
          <a:xfrm>
            <a:off x="0" y="1175368"/>
            <a:ext cx="9144000" cy="4877100"/>
          </a:xfrm>
        </p:spPr>
      </p:pic>
      <p:sp>
        <p:nvSpPr>
          <p:cNvPr id="5" name="文字方塊 4"/>
          <p:cNvSpPr txBox="1"/>
          <p:nvPr/>
        </p:nvSpPr>
        <p:spPr>
          <a:xfrm>
            <a:off x="689094" y="6052468"/>
            <a:ext cx="529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兩位辯士加總＝</a:t>
            </a:r>
            <a:r>
              <a:rPr kumimoji="1" lang="en-US" altLang="zh-TW" dirty="0"/>
              <a:t>100</a:t>
            </a:r>
            <a:r>
              <a:rPr kumimoji="1" lang="zh-TW" altLang="en-US" dirty="0"/>
              <a:t> 即為團隊總分</a:t>
            </a:r>
            <a:endParaRPr kumimoji="1" lang="en-US" altLang="zh-TW" dirty="0"/>
          </a:p>
          <a:p>
            <a:r>
              <a:rPr kumimoji="1" lang="zh-TW" altLang="en-US" dirty="0"/>
              <a:t>每個評審各打一份，各項分數均為整數</a:t>
            </a:r>
          </a:p>
        </p:txBody>
      </p:sp>
    </p:spTree>
    <p:extLst>
      <p:ext uri="{BB962C8B-B14F-4D97-AF65-F5344CB8AC3E}">
        <p14:creationId xmlns:p14="http://schemas.microsoft.com/office/powerpoint/2010/main" val="345678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比賽規則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每場辯士</a:t>
            </a:r>
            <a:r>
              <a:rPr lang="en-US" altLang="zh-TW" dirty="0"/>
              <a:t>2</a:t>
            </a:r>
            <a:r>
              <a:rPr lang="zh-TW" altLang="zh-TW" dirty="0"/>
              <a:t>人，場上可有</a:t>
            </a:r>
            <a:r>
              <a:rPr lang="en-US" altLang="zh-TW" dirty="0"/>
              <a:t>1-2</a:t>
            </a:r>
            <a:r>
              <a:rPr lang="zh-TW" altLang="zh-TW" dirty="0"/>
              <a:t>位隊友在旁提供資料</a:t>
            </a:r>
            <a:r>
              <a:rPr lang="zh-TW" altLang="en-US" dirty="0"/>
              <a:t>，場上隊員得使用電子設備</a:t>
            </a:r>
            <a:r>
              <a:rPr lang="zh-TW" altLang="zh-TW" dirty="0"/>
              <a:t>。</a:t>
            </a:r>
          </a:p>
          <a:p>
            <a:pPr lvl="0"/>
            <a:r>
              <a:rPr lang="zh-TW" altLang="en-US" dirty="0"/>
              <a:t>其餘隊員與教練可以入場旁聽，但不得以任何方式與場上隊員溝通，亦不得使用電子設備。</a:t>
            </a:r>
            <a:endParaRPr lang="en-US" altLang="zh-TW" dirty="0"/>
          </a:p>
          <a:p>
            <a:r>
              <a:rPr lang="zh-TW" altLang="en-US" dirty="0"/>
              <a:t>隊伍</a:t>
            </a:r>
            <a:r>
              <a:rPr lang="zh-TW" altLang="zh-TW" dirty="0"/>
              <a:t>不得以任何形式</a:t>
            </a:r>
            <a:r>
              <a:rPr lang="zh-TW" altLang="en-US" dirty="0"/>
              <a:t>向評審</a:t>
            </a:r>
            <a:r>
              <a:rPr lang="zh-TW" altLang="zh-TW" dirty="0"/>
              <a:t>透露自己就讀之學校或服務機構名稱，</a:t>
            </a:r>
            <a:r>
              <a:rPr lang="zh-TW" altLang="en-US" dirty="0"/>
              <a:t>但隊伍之間不在此限</a:t>
            </a:r>
            <a:r>
              <a:rPr lang="zh-TW" altLang="zh-TW" dirty="0"/>
              <a:t>。 </a:t>
            </a:r>
            <a:endParaRPr lang="en-US" altLang="zh-TW" dirty="0"/>
          </a:p>
          <a:p>
            <a:r>
              <a:rPr kumimoji="1" lang="zh-TW" altLang="en-US" dirty="0"/>
              <a:t>除決賽外，各場次比賽僅允許該場次參賽隊伍相關人員入場。</a:t>
            </a:r>
          </a:p>
        </p:txBody>
      </p:sp>
    </p:spTree>
    <p:extLst>
      <p:ext uri="{BB962C8B-B14F-4D97-AF65-F5344CB8AC3E}">
        <p14:creationId xmlns:p14="http://schemas.microsoft.com/office/powerpoint/2010/main" val="3035272985"/>
      </p:ext>
    </p:extLst>
  </p:cSld>
  <p:clrMapOvr>
    <a:masterClrMapping/>
  </p:clrMapOvr>
</p:sld>
</file>

<file path=ppt/theme/theme1.xml><?xml version="1.0" encoding="utf-8"?>
<a:theme xmlns:a="http://schemas.openxmlformats.org/drawingml/2006/main" name="CAA ppr theme draft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CAA ppr theme draft_4.thmx</Template>
  <TotalTime>8802</TotalTime>
  <Words>1226</Words>
  <Application>Microsoft Office PowerPoint</Application>
  <PresentationFormat>如螢幕大小 (4:3)</PresentationFormat>
  <Paragraphs>172</Paragraphs>
  <Slides>24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DFKai-SB</vt:lpstr>
      <vt:lpstr>Arial</vt:lpstr>
      <vt:lpstr>Calibri</vt:lpstr>
      <vt:lpstr>Calisto MT</vt:lpstr>
      <vt:lpstr>Times New Roman</vt:lpstr>
      <vt:lpstr>Wingdings</vt:lpstr>
      <vt:lpstr>CAA ppr theme draft_4</vt:lpstr>
      <vt:lpstr>自訂設計</vt:lpstr>
      <vt:lpstr>賽務說明會</vt:lpstr>
      <vt:lpstr>說明會流程</vt:lpstr>
      <vt:lpstr>賽務時程表</vt:lpstr>
      <vt:lpstr>賽制說明</vt:lpstr>
      <vt:lpstr>賽程</vt:lpstr>
      <vt:lpstr>初賽循環賽</vt:lpstr>
      <vt:lpstr>決賽晉級方式</vt:lpstr>
      <vt:lpstr>辯士評分</vt:lpstr>
      <vt:lpstr>比賽規則</vt:lpstr>
      <vt:lpstr>比賽進行</vt:lpstr>
      <vt:lpstr>PowerPoint 簡報</vt:lpstr>
      <vt:lpstr>比賽進行</vt:lpstr>
      <vt:lpstr>比賽進行</vt:lpstr>
      <vt:lpstr>座位</vt:lpstr>
      <vt:lpstr>獎項</vt:lpstr>
      <vt:lpstr>補貼</vt:lpstr>
      <vt:lpstr>爭點與陳述技巧</vt:lpstr>
      <vt:lpstr>爭點與陳述技巧</vt:lpstr>
      <vt:lpstr>爭點與陳述技巧</vt:lpstr>
      <vt:lpstr>爭點與陳述技巧</vt:lpstr>
      <vt:lpstr>爭點與陳述技巧</vt:lpstr>
      <vt:lpstr>重要問題答覆</vt:lpstr>
      <vt:lpstr>FAQ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Fu-An Lu</dc:creator>
  <cp:lastModifiedBy>Chieh Lo</cp:lastModifiedBy>
  <cp:revision>141</cp:revision>
  <dcterms:created xsi:type="dcterms:W3CDTF">2017-06-26T06:51:04Z</dcterms:created>
  <dcterms:modified xsi:type="dcterms:W3CDTF">2021-09-15T06:48:54Z</dcterms:modified>
</cp:coreProperties>
</file>